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50" d="100"/>
          <a:sy n="150" d="100"/>
        </p:scale>
        <p:origin x="2886"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今天向各位介绍广东伟伦律师事务所知识产权法律事务部。我们的核心主张是，以专业保护创新，以体系助力发展，把法律、技术与商业判断连接起来。接下来将先说明伟伦律所的组织底座，再介绍知识产权团队、业务闭环与代表成果。</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先看结论，知识产权部并不是一个孤立的业务小组，而是建立在伟伦长期组织能力之上的专业团队。伟伦具有二十八年的专业沉淀、二百多名律师，并形成三市四地的协同布局。这些组织条件，为复杂知识产权项目提供人才调度、跨专业协作和稳定交付的基础。</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伟伦于一九九八年十一月经广东省司法厅批准成立，经过二十八年发展，已经形成覆盖大湾区重点城市的规模化法律服务平台。目前有二百多名律师、二十八名高级合伙人，办公面积近六千平方米，其中自持物业一千六百平方米。惠州、广州、深圳和仲恺四地办公实景说明，这套协同网络既有人员与制度，也有真实、稳定的线下服务载体。</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四地布局的价值，不只是增加地址，而是不断扩展服务半径并统一交付方式。时间线上，一九九八年十一月设立惠州所，二〇一五年八月设立广州所，二〇一八年十一月设立仲恺所，二〇二三年七月设立深圳所。广州平台位于珠江新城，强调团队协作以及制度化、系统化、标准化和专业化；深圳平台立足福田深科技城，汇聚本地优秀律师人才。四地项目最终都落实为清单化管理、团队化执行和可视化成果。</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伟伦通过十大建设，把“让社会信仰法律、为客户创造价值”的使命，以及建设大湾区客户信赖、百年传承一流律所的愿景，转化为组织行动。这十项建设包括党的建设、战略建设、制度建设、品牌建设、文化建设、队伍建设、专业建设、团队建设、行政建设和硬件建设。其中队伍建设和专业建设是两项核心，制度保障内部稳定，党建提供政治思想引领，品牌与文化构成长期软实力。对客户而言，这意味着服务质量依靠系统持续兑现，而不是依赖一次性的个人发挥。</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伟伦的影响力同时来自人才规模和公共责任。团队拥有二百多名专业律师和二十八名高级合伙人，人员毕业于中国政法大学、西南政法大学、中南财经政法大学、中山大学、武汉大学等高校，并包括海外涉外法律人才。在个人荣誉方面，曹春和、曾学智先后获全国优秀律师，杨健华获全国优秀女律师。曾学智担任广东省第十四届人大代表，多位律师还担任人大代表、政协委员及律师协会职务，持续参与行业建设和社会治理。</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知识产权服务可以调用伟伦十二个专业领域的综合能力，而不局限于单一确权或诉讼。公共与争议板块覆盖政府与行政、民商事和刑事；企业与资本板块覆盖公司综合、并购与清算重整以及金融证券；资产与项目板块覆盖土地事务、建设工程与房地产以及税务；跨境与人才板块覆盖涉外、人力资源和知识产权。知识产权团队在这一底座上提供专项顾问、确权布局、许可运营、争议解决和刑事控告服务，从而处理技术成果背后的公司、交易、合规和责任问题。</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十大专业部门进一步把综合领域转化为可执行的跨专业协同机制。知识产权、企业刑事风险防控、国有企业、网络安全与数据合规、金融、劳动人事、产业园区、保险、企业合规管理和认证以及强制执行等部门，可以围绕同一项目共同工作。协同方式包括专项研究、政策分析、非诉与诉讼配合、合规治理、风险防范和执行落地。这样，知识产权项目涉及的刑事、数据、金融、劳动、合规和执行问题可以同步处理，而不会被割裂到多个互不衔接的服务环节。</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伟伦的组织信誉经过长期、连续的行业和公共机构认可。二〇一一年获全国优秀律师事务所并成为司法部全国创先争优活动示范点，二〇一八年获全国律师行业先进党组织，二〇二一年获广东省先进基层党组织。二〇二二至二〇二三年连续获评示范化律师事务所党组织，二〇二〇至二〇二二年连续三年获全省党建工作示范化通报表扬；二〇二三年成为粤港澳大湾区指定法律服务商，二〇二四年成为广东省高新产业商会副会长单位。律所还建有中山大学社会实践基地和西南政法大学教学科研实践基地，进一步体现人才培养和机构合作的长期性。</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伟伦的专业背书来自案件成果与机构资质两个方面。案件方面，有三个案例入选二〇一七年度广东律师十大类型案例，三个入选二〇一九年度广东律师十大典型案例，一个入选二〇一九年中国法院五十件典型知识产权案例，一个入选广东高院二〇二三年度十大典型案例。资质方面，伟伦进入广东省电子化采购执行平台、广东省国资委系统法律服务专业机构库、政府法律服务定点采购项目和惠城区特聘政府法律顾问备选库，并具备专利代理机构执业许可和商标代理机构资质。前者验证专业判断和案件成果，后者验证持续进入政府、国资与知识产权专业服务体系的能力。</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多类型客户的持续选择，说明伟伦能够理解复杂组织的决策流程和交付要求。党政机关代表包括广东省人大常委会、广东省国资委、中共惠州市委、惠州市及肇庆市人民政府，以及仲恺和大亚湾有关管委会；国有企业代表包括广晟控股、广新控股、广东省农信联社、中国人寿广东分公司、信达资产、主要国有银行、中石油、中海油和惠州多家市属投资平台。上市公司及外企包括中海壳牌、伯恩光学、华阳集团、招商蛇口、亿纬锂能、TCL科技和德赛西威等；大型民企包括雷诺医疗、麦卡科技、德力环境、新峰药业、威林科技和正德智控等。跨行业、跨组织形态的服务经验，为知识产权专项协作提供了可复用的沟通和管理底座。</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下面进入知识产权部的专业能力部分。核心结论是，一个团队即可覆盖创新成果从形成到争议解决的完整周期。服务路径依次连接确权布局、许可运营、合规建设和争议解决，避免客户在不同阶段反复寻找和磨合新的服务团队。</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知识产权部于二〇二二年一月一日正式成立，使命是强化智力成果保护、助力企业创新发展。业务对象覆盖专利、商标、著作权、商业秘密等各类知识产权事务，页面中的实践环境和资质材料共同说明团队已经形成真实的专业工作基础。数位成员同时具备法律职业资格和专利代理资格，因此能够把技术事实、法律规则与商业目标放在同一框架中理解和处理。</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入选《专利代理机构精准服务保障名单》，说明伟伦的专利代理服务具备机构化的质量基础。遴选标准包括良好信用记录、稳定专业团队、完善质量审核机制，以及在特定时间内没有违法违规代理行为。左侧完整证明材料与右侧标准相互印证，强调专业服务由组织机制保障，而不仅仅依赖某一名承办人的个人经验。</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第一组核心成员覆盖律所管理、专利代理、技术调查和纠纷调解。曾建勇是荣誉顾问和高级合伙人，二〇〇〇年开始执业，连续两届担任惠州市政协委员，曾任省律协知产委委员和惠州市律协青工委主任，并具有全国专利代理人经验。部长李昌丞具有华南理工计算机本科和中山大学硕士背景，同时是律师和专利代理师，也是省知识产权保护协会专家及涉外律师新锐人才，具备诉讼、无效、异议和涉外申请经验。执行部长赵瑾是专利代理师和中级知识产权师，具备商标代理与企业商标管理副高级能力评价，并担任知识产权技术调查官、调解员及专家库成员。</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第二组成员把商标刑事保护、民事争议、仲裁和企业风控连接起来。副部长黄冠茹是初级合伙人，担任惠州市律协刑专委副秘书长和省律协商标法专委委员，聚焦商业秘密控告与辩护、假冒注册商标辩护。胡雯欣是高级合伙人和诉讼法学硕士，担任省律协兼职副秘书长、民法专委委员，同时具有人大常委会监察司法咨询专家、知识产权专家库专家和仲裁员等身份。梁齐具有中山大学理学学士和厦门大学法律硕士背景，同时是律师和专利代理人，并以企业风险防控、知识产权、民商事争议和政府法律事务为主要专长。</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第三组成员进一步强化复杂技术案件的事实研判和裁判逻辑理解。廖若薇毕业于中国政法大学，曾在某市知识产权法院从事审判服务七年；其协助审理案件中，四件获全国知识产权典型案例，三件获全国十大反不正当竞争和反垄断案例，十余件获省级各类型十大案例。苏珊具有华南理工知识产权专业和计算机科学与技术辅修背景，长期深耕知识产权与刑事辩护，在技术类、商业秘密和假冒注册商标刑事案件中形成法工复合优势。许统达曾任职某市人民法院，担任惠州市律协知产委委员和多地知识产权纠纷调解委员会调解员，熟悉政府与企业顾问以及知识产权民刑业务。</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知识产权部以确权布局、运营管理、合规建设和争议解决四个阶段为主线，形成七类业务闭环。专利服务包括挖掘布局、国内外申请和PCT、复审无效、自由实施分析、转让许可、行政调处与诉讼；商标服务包括品牌布局、国内外注册、异议无效撤销、监控、行政调处、诉讼与刑事辩护。著作权覆盖软件和作品登记及侵权诉讼，商业秘密覆盖管理体系、刑事控告、民事诉讼和刑事辩护。团队还提供GB/T 29490-2023及商业秘密管理规范认证辅导、常年知识产权顾问和知识产权合规建设，让客户通过一个团队衔接国内外申请、运营管理、合规体系与民刑行政争议。</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代表案例显示，伟伦在不同类型知识产权争议中保持了长期实战积累。一九九五年的某超级口服液专利泄密案，是当时全国三大知识产权热点案之一；一九九六年的著名化妆品商标伪造刑事案获得良好辩护效果；一九九七年，广东省十大饮料商标之一的商标转让事务获得省市司法局表彰。在《惠州近代历史图录》著作版权顾问事务中，团队通过谈判依法取得境外授权并降低使用费。某著名家电企业商业秘密刑事控告与诉讼案件，最终入选二〇一九年《中国法院五十件典型知识产权案例》，成为长期实战能力的重要证据。</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二〇二五年的专利业务同时服务高校科研机构与创新企业，案件类型覆盖专利申请、无效请求及答辩、PCT申请、许可备案和著录变更。高校与科研机构包括广东财经大学、广东工业大学、惠州学院、河北农业大学、仲恺农业工程学院、连山农业科学研究院、河北省林业和草原科学研究院、吉林大学珠海学院和广东梅州职业技术学院。产业客户包括广东焯烨新材料、广东基础工程集团、江门精冈电子、佛山壹百德通讯、广州棼蒂生物、广州雪贝儿美妆、兴升精密部件、广东真诚达新材料，以及多家惠州和广东创新企业。科研成果与产业创新由同一专利服务体系衔接，说明团队可以同时理解技术产出、申请策略和商业实施需求。</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最后，我们希望把前面的律所底座、复合团队、服务闭环和案例成果，转化为一次具体沟通。广州所位于天河区黄埔大道西路七十六号富力盈隆广场二三一四室，电话零二零三八六一九七二零；深圳所位于福田区彩田路七零零六号深科技城一期C座十三层零二号房，电话零七五五八九五六三九九九。惠州所位于江北文明一路三号中信城市时代B座十四、十五、二十层，电话零七五二二一六七八零零；仲恺所位于仲恺高新区和畅五路西八号投资控股大厦十八楼，电话零七五二三二零零六七八。也可以访问伟伦官网，选择就近团队，启动知识产权项目评估与合作交流，期待与各位讨论创新成果保护的下一步。</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weilun-ip-department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weilun-ip-department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3"/>
          <a:srcRect l="13126" r="13125"/>
          <a:stretch>
            <a:fillRect/>
          </a:stretch>
        </p:blipFill>
        <p:spPr>
          <a:xfrm>
            <a:off x="5810250" y="0"/>
            <a:ext cx="6381750" cy="6858000"/>
          </a:xfrm>
          <a:prstGeom prst="rect">
            <a:avLst/>
          </a:prstGeom>
        </p:spPr>
      </p:pic>
      <p:sp>
        <p:nvSpPr>
          <p:cNvPr id="3" name="Rectangle 3"/>
          <p:cNvSpPr/>
          <p:nvPr/>
        </p:nvSpPr>
        <p:spPr>
          <a:xfrm>
            <a:off x="0" y="0"/>
            <a:ext cx="6191250" cy="6858000"/>
          </a:xfrm>
          <a:prstGeom prst="rect">
            <a:avLst/>
          </a:prstGeom>
          <a:solidFill>
            <a:schemeClr val="accent1"/>
          </a:solidFill>
          <a:ln>
            <a:noFill/>
          </a:ln>
        </p:spPr>
      </p:sp>
      <p:sp>
        <p:nvSpPr>
          <p:cNvPr id="4" name="Rectangle 4"/>
          <p:cNvSpPr/>
          <p:nvPr/>
        </p:nvSpPr>
        <p:spPr>
          <a:xfrm>
            <a:off x="6191250" y="0"/>
            <a:ext cx="76200" cy="6858000"/>
          </a:xfrm>
          <a:prstGeom prst="rect">
            <a:avLst/>
          </a:prstGeom>
          <a:solidFill>
            <a:schemeClr val="accent2"/>
          </a:solidFill>
          <a:ln>
            <a:noFill/>
          </a:ln>
        </p:spPr>
      </p:sp>
      <p:grpSp>
        <p:nvGrpSpPr>
          <p:cNvPr id="9" name="Group 9"/>
          <p:cNvGrpSpPr/>
          <p:nvPr/>
        </p:nvGrpSpPr>
        <p:grpSpPr>
          <a:xfrm>
            <a:off x="685800" y="499251"/>
            <a:ext cx="3009900" cy="767574"/>
            <a:chOff x="685800" y="499251"/>
            <a:chExt cx="3009900" cy="767574"/>
          </a:xfrm>
        </p:grpSpPr>
        <p:pic>
          <p:nvPicPr>
            <p:cNvPr id="5" name="Image 5"/>
            <p:cNvPicPr>
              <a:picLocks noChangeAspect="1"/>
            </p:cNvPicPr>
            <p:nvPr/>
          </p:nvPicPr>
          <p:blipFill>
            <a:blip r:embed="rId4"/>
            <a:stretch>
              <a:fillRect/>
            </a:stretch>
          </p:blipFill>
          <p:spPr>
            <a:xfrm>
              <a:off x="685800" y="499251"/>
              <a:ext cx="704850" cy="754097"/>
            </a:xfrm>
            <a:prstGeom prst="rect">
              <a:avLst/>
            </a:prstGeom>
          </p:spPr>
        </p:pic>
        <p:sp>
          <p:nvSpPr>
            <p:cNvPr id="6" name="TextBox 6"/>
            <p:cNvSpPr txBox="1"/>
            <p:nvPr/>
          </p:nvSpPr>
          <p:spPr>
            <a:xfrm>
              <a:off x="1612392" y="644842"/>
              <a:ext cx="1731131"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广东伟伦律师事务所</a:t>
              </a:r>
            </a:p>
          </p:txBody>
        </p:sp>
        <p:sp>
          <p:nvSpPr>
            <p:cNvPr id="7" name="TextBox 7"/>
            <p:cNvSpPr txBox="1"/>
            <p:nvPr/>
          </p:nvSpPr>
          <p:spPr>
            <a:xfrm>
              <a:off x="1613916" y="972502"/>
              <a:ext cx="1997050" cy="205359"/>
            </a:xfrm>
            <a:prstGeom prst="rect">
              <a:avLst/>
            </a:prstGeom>
            <a:noFill/>
            <a:ln>
              <a:noFill/>
            </a:ln>
          </p:spPr>
          <p:txBody>
            <a:bodyPr wrap="none" lIns="0" tIns="0" rIns="0" bIns="0" anchor="t" anchorCtr="0">
              <a:spAutoFit/>
            </a:bodyPr>
            <a:lstStyle/>
            <a:p>
              <a:pPr algn="l"/>
              <a:r>
                <a:rPr lang="zh-CN" sz="1050" dirty="0">
                  <a:solidFill>
                    <a:srgbClr val="D5DDE3"/>
                  </a:solidFill>
                  <a:latin typeface="+mn-lt"/>
                  <a:ea typeface="+mn-ea"/>
                  <a:cs typeface="+mn-cs"/>
                </a:rPr>
                <a:t>GUANGDONG WEILUN LAW FIRM</a:t>
              </a:r>
            </a:p>
          </p:txBody>
        </p:sp>
        <p:sp>
          <p:nvSpPr>
            <p:cNvPr id="8" name="Line 8"/>
            <p:cNvSpPr/>
            <p:nvPr/>
          </p:nvSpPr>
          <p:spPr>
            <a:xfrm>
              <a:off x="1619250" y="1257300"/>
              <a:ext cx="2076450" cy="9525"/>
            </a:xfrm>
            <a:custGeom>
              <a:avLst/>
              <a:gdLst/>
              <a:ahLst/>
              <a:cxnLst/>
              <a:rect l="l" t="t" r="r" b="b"/>
              <a:pathLst>
                <a:path w="2076450" h="9525">
                  <a:moveTo>
                    <a:pt x="0" y="0"/>
                  </a:moveTo>
                  <a:lnTo>
                    <a:pt x="2076450" y="0"/>
                  </a:lnTo>
                </a:path>
              </a:pathLst>
            </a:custGeom>
            <a:noFill/>
            <a:ln w="19050">
              <a:solidFill>
                <a:schemeClr val="accent3"/>
              </a:solidFill>
            </a:ln>
          </p:spPr>
        </p:sp>
      </p:grpSp>
      <p:grpSp>
        <p:nvGrpSpPr>
          <p:cNvPr id="13" name="Group 13"/>
          <p:cNvGrpSpPr/>
          <p:nvPr/>
        </p:nvGrpSpPr>
        <p:grpSpPr>
          <a:xfrm>
            <a:off x="685800" y="1809750"/>
            <a:ext cx="5383530" cy="1738884"/>
            <a:chOff x="685800" y="1809750"/>
            <a:chExt cx="5383530" cy="1738884"/>
          </a:xfrm>
        </p:grpSpPr>
        <p:sp>
          <p:nvSpPr>
            <p:cNvPr id="10" name="Rectangle 10"/>
            <p:cNvSpPr/>
            <p:nvPr/>
          </p:nvSpPr>
          <p:spPr>
            <a:xfrm>
              <a:off x="685800" y="1809750"/>
              <a:ext cx="57150" cy="1466850"/>
            </a:xfrm>
            <a:prstGeom prst="rect">
              <a:avLst/>
            </a:prstGeom>
            <a:solidFill>
              <a:schemeClr val="accent2"/>
            </a:solidFill>
            <a:ln>
              <a:noFill/>
            </a:ln>
          </p:spPr>
        </p:sp>
        <p:sp>
          <p:nvSpPr>
            <p:cNvPr id="11" name="TextBox 11"/>
            <p:cNvSpPr txBox="1"/>
            <p:nvPr/>
          </p:nvSpPr>
          <p:spPr>
            <a:xfrm>
              <a:off x="954786" y="1948815"/>
              <a:ext cx="3113913" cy="1255014"/>
            </a:xfrm>
            <a:prstGeom prst="rect">
              <a:avLst/>
            </a:prstGeom>
            <a:noFill/>
            <a:ln>
              <a:noFill/>
            </a:ln>
          </p:spPr>
          <p:txBody>
            <a:bodyPr wrap="none" lIns="0" tIns="0" rIns="0" bIns="0" anchor="t" anchorCtr="0">
              <a:spAutoFit/>
            </a:bodyPr>
            <a:lstStyle/>
            <a:p>
              <a:pPr algn="l">
                <a:lnSpc>
                  <a:spcPts val="4800"/>
                </a:lnSpc>
              </a:pPr>
              <a:r>
                <a:rPr lang="zh-CN" sz="3300" b="1" dirty="0">
                  <a:solidFill>
                    <a:srgbClr val="FFFFFF"/>
                  </a:solidFill>
                  <a:latin typeface="+mn-lt"/>
                  <a:ea typeface="+mn-ea"/>
                  <a:cs typeface="+mn-cs"/>
                </a:rPr>
                <a:t>伟伦知识产权部</a:t>
              </a:r>
              <a:br/>
              <a:r>
                <a:rPr lang="zh-CN" sz="3300" b="1" dirty="0">
                  <a:solidFill>
                    <a:srgbClr val="FFFFFF"/>
                  </a:solidFill>
                  <a:latin typeface="+mn-lt"/>
                  <a:ea typeface="+mn-ea"/>
                  <a:cs typeface="+mn-cs"/>
                </a:rPr>
                <a:t>介绍</a:t>
              </a:r>
            </a:p>
          </p:txBody>
        </p:sp>
        <p:sp>
          <p:nvSpPr>
            <p:cNvPr id="12" name="TextBox 12"/>
            <p:cNvSpPr txBox="1"/>
            <p:nvPr/>
          </p:nvSpPr>
          <p:spPr>
            <a:xfrm>
              <a:off x="962406" y="3196590"/>
              <a:ext cx="5106924" cy="352044"/>
            </a:xfrm>
            <a:prstGeom prst="rect">
              <a:avLst/>
            </a:prstGeom>
            <a:noFill/>
            <a:ln>
              <a:noFill/>
            </a:ln>
          </p:spPr>
          <p:txBody>
            <a:bodyPr wrap="none" lIns="0" tIns="0" rIns="0" bIns="0" anchor="t" anchorCtr="0">
              <a:spAutoFit/>
            </a:bodyPr>
            <a:lstStyle/>
            <a:p>
              <a:pPr algn="l"/>
              <a:r>
                <a:rPr lang="zh-CN" sz="1800" dirty="0">
                  <a:solidFill>
                    <a:srgbClr val="E9EEF2"/>
                  </a:solidFill>
                  <a:latin typeface="+mn-lt"/>
                  <a:ea typeface="+mn-ea"/>
                  <a:cs typeface="+mn-cs"/>
                </a:rPr>
                <a:t>广东伟伦律师事务所知识产权法律服务能力概览</a:t>
              </a:r>
            </a:p>
          </p:txBody>
        </p:sp>
      </p:grpSp>
      <p:grpSp>
        <p:nvGrpSpPr>
          <p:cNvPr id="17" name="Group 17"/>
          <p:cNvGrpSpPr/>
          <p:nvPr/>
        </p:nvGrpSpPr>
        <p:grpSpPr>
          <a:xfrm>
            <a:off x="960882" y="4076700"/>
            <a:ext cx="4201668" cy="1022223"/>
            <a:chOff x="960882" y="4076700"/>
            <a:chExt cx="4201668" cy="1022223"/>
          </a:xfrm>
        </p:grpSpPr>
        <p:sp>
          <p:nvSpPr>
            <p:cNvPr id="14" name="Line 14"/>
            <p:cNvSpPr/>
            <p:nvPr/>
          </p:nvSpPr>
          <p:spPr>
            <a:xfrm>
              <a:off x="971550" y="4076700"/>
              <a:ext cx="4191000" cy="9525"/>
            </a:xfrm>
            <a:custGeom>
              <a:avLst/>
              <a:gdLst/>
              <a:ahLst/>
              <a:cxnLst/>
              <a:rect l="l" t="t" r="r" b="b"/>
              <a:pathLst>
                <a:path w="4191000" h="9525">
                  <a:moveTo>
                    <a:pt x="0" y="0"/>
                  </a:moveTo>
                  <a:lnTo>
                    <a:pt x="4191000" y="0"/>
                  </a:lnTo>
                </a:path>
              </a:pathLst>
            </a:custGeom>
            <a:noFill/>
            <a:ln w="9525">
              <a:solidFill>
                <a:srgbClr val="607487"/>
              </a:solidFill>
            </a:ln>
          </p:spPr>
        </p:sp>
        <p:sp>
          <p:nvSpPr>
            <p:cNvPr id="15" name="TextBox 15"/>
            <p:cNvSpPr txBox="1"/>
            <p:nvPr/>
          </p:nvSpPr>
          <p:spPr>
            <a:xfrm>
              <a:off x="960882" y="4326255"/>
              <a:ext cx="2099196" cy="410718"/>
            </a:xfrm>
            <a:prstGeom prst="rect">
              <a:avLst/>
            </a:prstGeom>
            <a:noFill/>
            <a:ln>
              <a:noFill/>
            </a:ln>
          </p:spPr>
          <p:txBody>
            <a:bodyPr wrap="none" lIns="0" tIns="0" rIns="0" bIns="0" anchor="t" anchorCtr="0">
              <a:spAutoFit/>
            </a:bodyPr>
            <a:lstStyle/>
            <a:p>
              <a:pPr algn="l"/>
              <a:r>
                <a:rPr lang="zh-CN" sz="2100" b="1" dirty="0">
                  <a:solidFill>
                    <a:schemeClr val="accent3"/>
                  </a:solidFill>
                  <a:latin typeface="+mn-lt"/>
                  <a:ea typeface="+mn-ea"/>
                  <a:cs typeface="+mn-cs"/>
                </a:rPr>
                <a:t>以专业保护创新</a:t>
              </a:r>
            </a:p>
          </p:txBody>
        </p:sp>
        <p:sp>
          <p:nvSpPr>
            <p:cNvPr id="16" name="TextBox 16"/>
            <p:cNvSpPr txBox="1"/>
            <p:nvPr/>
          </p:nvSpPr>
          <p:spPr>
            <a:xfrm>
              <a:off x="960882" y="4688205"/>
              <a:ext cx="2099196" cy="410718"/>
            </a:xfrm>
            <a:prstGeom prst="rect">
              <a:avLst/>
            </a:prstGeom>
            <a:noFill/>
            <a:ln>
              <a:noFill/>
            </a:ln>
          </p:spPr>
          <p:txBody>
            <a:bodyPr wrap="none" lIns="0" tIns="0" rIns="0" bIns="0" anchor="t" anchorCtr="0">
              <a:spAutoFit/>
            </a:bodyPr>
            <a:lstStyle/>
            <a:p>
              <a:pPr algn="l"/>
              <a:r>
                <a:rPr lang="zh-CN" sz="2100" b="1" dirty="0">
                  <a:solidFill>
                    <a:srgbClr val="FFFFFF"/>
                  </a:solidFill>
                  <a:latin typeface="+mn-lt"/>
                  <a:ea typeface="+mn-ea"/>
                  <a:cs typeface="+mn-cs"/>
                </a:rPr>
                <a:t>以体系助力发展</a:t>
              </a:r>
            </a:p>
          </p:txBody>
        </p:sp>
      </p:grpSp>
      <p:grpSp>
        <p:nvGrpSpPr>
          <p:cNvPr id="20" name="Group 20"/>
          <p:cNvGrpSpPr/>
          <p:nvPr/>
        </p:nvGrpSpPr>
        <p:grpSpPr>
          <a:xfrm>
            <a:off x="678942" y="5683568"/>
            <a:ext cx="2132990" cy="552069"/>
            <a:chOff x="678942" y="5683568"/>
            <a:chExt cx="2132990" cy="552069"/>
          </a:xfrm>
        </p:grpSpPr>
        <p:sp>
          <p:nvSpPr>
            <p:cNvPr id="18" name="TextBox 18"/>
            <p:cNvSpPr txBox="1"/>
            <p:nvPr/>
          </p:nvSpPr>
          <p:spPr>
            <a:xfrm>
              <a:off x="678942" y="5683568"/>
              <a:ext cx="1649349" cy="264033"/>
            </a:xfrm>
            <a:prstGeom prst="rect">
              <a:avLst/>
            </a:prstGeom>
            <a:noFill/>
            <a:ln>
              <a:noFill/>
            </a:ln>
          </p:spPr>
          <p:txBody>
            <a:bodyPr wrap="none" lIns="0" tIns="0" rIns="0" bIns="0" anchor="t" anchorCtr="0">
              <a:spAutoFit/>
            </a:bodyPr>
            <a:lstStyle/>
            <a:p>
              <a:pPr algn="l"/>
              <a:r>
                <a:rPr lang="zh-CN" sz="1350" dirty="0">
                  <a:solidFill>
                    <a:srgbClr val="D5DDE3"/>
                  </a:solidFill>
                  <a:latin typeface="+mn-lt"/>
                  <a:ea typeface="+mn-ea"/>
                  <a:cs typeface="+mn-cs"/>
                </a:rPr>
                <a:t>知识产权法律事务部</a:t>
              </a:r>
            </a:p>
          </p:txBody>
        </p:sp>
        <p:sp>
          <p:nvSpPr>
            <p:cNvPr id="19" name="TextBox 19"/>
            <p:cNvSpPr txBox="1"/>
            <p:nvPr/>
          </p:nvSpPr>
          <p:spPr>
            <a:xfrm>
              <a:off x="680466" y="6030278"/>
              <a:ext cx="2131466"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LAW · TECHNOLOGY · BUSINESS</a:t>
              </a:r>
            </a:p>
          </p:txBody>
        </p:sp>
      </p:grpSp>
      <p:sp>
        <p:nvSpPr>
          <p:cNvPr id="21" name="TextBox 21"/>
          <p:cNvSpPr txBox="1"/>
          <p:nvPr/>
        </p:nvSpPr>
        <p:spPr>
          <a:xfrm>
            <a:off x="11289414" y="6411278"/>
            <a:ext cx="507870" cy="205359"/>
          </a:xfrm>
          <a:prstGeom prst="rect">
            <a:avLst/>
          </a:prstGeom>
          <a:noFill/>
          <a:ln>
            <a:noFill/>
          </a:ln>
        </p:spPr>
        <p:txBody>
          <a:bodyPr wrap="none" lIns="0" tIns="0" rIns="0" bIns="0" anchor="t" anchorCtr="0">
            <a:spAutoFit/>
          </a:bodyPr>
          <a:lstStyle/>
          <a:p>
            <a:pPr algn="r"/>
            <a:r>
              <a:rPr lang="zh-CN" sz="1050" b="1" dirty="0">
                <a:solidFill>
                  <a:srgbClr val="FFFFFF"/>
                </a:solidFill>
                <a:latin typeface="+mn-lt"/>
                <a:ea typeface="+mn-ea"/>
                <a:cs typeface="+mn-cs"/>
              </a:rPr>
              <a:t>01 / 21</a:t>
            </a:r>
          </a:p>
        </p:txBody>
      </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3">
            <a:alphaModFix amt="22000"/>
          </a:blip>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F2942">
              <a:alpha val="78000"/>
            </a:srgbClr>
          </a:solidFill>
          <a:ln>
            <a:noFill/>
          </a:ln>
        </p:spPr>
      </p:sp>
      <p:sp>
        <p:nvSpPr>
          <p:cNvPr id="4" name="Rectangle 4"/>
          <p:cNvSpPr/>
          <p:nvPr/>
        </p:nvSpPr>
        <p:spPr>
          <a:xfrm>
            <a:off x="0" y="0"/>
            <a:ext cx="171450" cy="6858000"/>
          </a:xfrm>
          <a:prstGeom prst="rect">
            <a:avLst/>
          </a:prstGeom>
          <a:solidFill>
            <a:schemeClr val="accent2"/>
          </a:solidFill>
          <a:ln>
            <a:noFill/>
          </a:ln>
        </p:spPr>
      </p:sp>
      <p:grpSp>
        <p:nvGrpSpPr>
          <p:cNvPr id="7" name="Group 7"/>
          <p:cNvGrpSpPr/>
          <p:nvPr/>
        </p:nvGrpSpPr>
        <p:grpSpPr>
          <a:xfrm>
            <a:off x="676656" y="635318"/>
            <a:ext cx="1472184" cy="646366"/>
            <a:chOff x="676656" y="635318"/>
            <a:chExt cx="1472184" cy="646366"/>
          </a:xfrm>
        </p:grpSpPr>
        <p:sp>
          <p:nvSpPr>
            <p:cNvPr id="5" name="TextBox 5"/>
            <p:cNvSpPr txBox="1"/>
            <p:nvPr/>
          </p:nvSpPr>
          <p:spPr>
            <a:xfrm>
              <a:off x="678942" y="635318"/>
              <a:ext cx="628673"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PART 1</a:t>
              </a:r>
            </a:p>
          </p:txBody>
        </p:sp>
        <p:sp>
          <p:nvSpPr>
            <p:cNvPr id="6" name="TextBox 6"/>
            <p:cNvSpPr txBox="1"/>
            <p:nvPr/>
          </p:nvSpPr>
          <p:spPr>
            <a:xfrm>
              <a:off x="676656" y="929640"/>
              <a:ext cx="1472184" cy="352044"/>
            </a:xfrm>
            <a:prstGeom prst="rect">
              <a:avLst/>
            </a:prstGeom>
            <a:noFill/>
            <a:ln>
              <a:noFill/>
            </a:ln>
          </p:spPr>
          <p:txBody>
            <a:bodyPr wrap="none" lIns="0" tIns="0" rIns="0" bIns="0" anchor="t" anchorCtr="0">
              <a:spAutoFit/>
            </a:bodyPr>
            <a:lstStyle/>
            <a:p>
              <a:pPr algn="l"/>
              <a:r>
                <a:rPr lang="zh-CN" sz="1800" dirty="0">
                  <a:solidFill>
                    <a:srgbClr val="FFFFFF"/>
                  </a:solidFill>
                  <a:latin typeface="+mn-lt"/>
                  <a:ea typeface="+mn-ea"/>
                  <a:cs typeface="+mn-cs"/>
                </a:rPr>
                <a:t>伟伦律所介绍</a:t>
              </a:r>
            </a:p>
          </p:txBody>
        </p:sp>
      </p:grpSp>
      <p:grpSp>
        <p:nvGrpSpPr>
          <p:cNvPr id="10" name="Group 10"/>
          <p:cNvGrpSpPr/>
          <p:nvPr/>
        </p:nvGrpSpPr>
        <p:grpSpPr>
          <a:xfrm>
            <a:off x="669036" y="1758315"/>
            <a:ext cx="6810756" cy="1590294"/>
            <a:chOff x="669036" y="1758315"/>
            <a:chExt cx="6810756" cy="1590294"/>
          </a:xfrm>
        </p:grpSpPr>
        <p:sp>
          <p:nvSpPr>
            <p:cNvPr id="8" name="TextBox 8"/>
            <p:cNvSpPr txBox="1"/>
            <p:nvPr/>
          </p:nvSpPr>
          <p:spPr>
            <a:xfrm>
              <a:off x="669036" y="1758315"/>
              <a:ext cx="5314188" cy="1235964"/>
            </a:xfrm>
            <a:prstGeom prst="rect">
              <a:avLst/>
            </a:prstGeom>
            <a:noFill/>
            <a:ln>
              <a:noFill/>
            </a:ln>
          </p:spPr>
          <p:txBody>
            <a:bodyPr wrap="none" lIns="0" tIns="0" rIns="0" bIns="0" anchor="t" anchorCtr="0">
              <a:spAutoFit/>
            </a:bodyPr>
            <a:lstStyle/>
            <a:p>
              <a:pPr algn="l">
                <a:lnSpc>
                  <a:spcPts val="4650"/>
                </a:lnSpc>
              </a:pPr>
              <a:r>
                <a:rPr lang="zh-CN" sz="3300" b="1" dirty="0">
                  <a:solidFill>
                    <a:srgbClr val="FFFFFF"/>
                  </a:solidFill>
                  <a:latin typeface="+mn-lt"/>
                  <a:ea typeface="+mn-ea"/>
                  <a:cs typeface="+mn-cs"/>
                </a:rPr>
                <a:t>二十余年律所积淀</a:t>
              </a:r>
              <a:br/>
              <a:r>
                <a:rPr lang="zh-CN" sz="3300" b="1" dirty="0">
                  <a:solidFill>
                    <a:srgbClr val="FFFFFF"/>
                  </a:solidFill>
                  <a:latin typeface="+mn-lt"/>
                  <a:ea typeface="+mn-ea"/>
                  <a:cs typeface="+mn-cs"/>
                </a:rPr>
                <a:t>是知识产权服务的组织底座</a:t>
              </a:r>
            </a:p>
          </p:txBody>
        </p:sp>
        <p:sp>
          <p:nvSpPr>
            <p:cNvPr id="9" name="TextBox 9"/>
            <p:cNvSpPr txBox="1"/>
            <p:nvPr/>
          </p:nvSpPr>
          <p:spPr>
            <a:xfrm>
              <a:off x="676656" y="2996565"/>
              <a:ext cx="6803136" cy="352044"/>
            </a:xfrm>
            <a:prstGeom prst="rect">
              <a:avLst/>
            </a:prstGeom>
            <a:noFill/>
            <a:ln>
              <a:noFill/>
            </a:ln>
          </p:spPr>
          <p:txBody>
            <a:bodyPr wrap="none" lIns="0" tIns="0" rIns="0" bIns="0" anchor="t" anchorCtr="0">
              <a:spAutoFit/>
            </a:bodyPr>
            <a:lstStyle/>
            <a:p>
              <a:pPr algn="l"/>
              <a:r>
                <a:rPr lang="zh-CN" sz="1800" dirty="0">
                  <a:solidFill>
                    <a:srgbClr val="D5DDE3"/>
                  </a:solidFill>
                  <a:latin typeface="+mn-lt"/>
                  <a:ea typeface="+mn-ea"/>
                  <a:cs typeface="+mn-cs"/>
                </a:rPr>
                <a:t>知识产权部不是孤立团队，而是建立在伟伦长期组织能力之上。</a:t>
              </a:r>
            </a:p>
          </p:txBody>
        </p:sp>
      </p:grpSp>
      <p:grpSp>
        <p:nvGrpSpPr>
          <p:cNvPr id="14" name="Group 14"/>
          <p:cNvGrpSpPr/>
          <p:nvPr/>
        </p:nvGrpSpPr>
        <p:grpSpPr>
          <a:xfrm>
            <a:off x="666750" y="4341495"/>
            <a:ext cx="2381250" cy="762000"/>
            <a:chOff x="666750" y="4341495"/>
            <a:chExt cx="2381250" cy="762000"/>
          </a:xfrm>
        </p:grpSpPr>
        <p:sp>
          <p:nvSpPr>
            <p:cNvPr id="11" name="TextBox 11"/>
            <p:cNvSpPr txBox="1"/>
            <p:nvPr/>
          </p:nvSpPr>
          <p:spPr>
            <a:xfrm>
              <a:off x="666750" y="4341495"/>
              <a:ext cx="644496"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28</a:t>
              </a:r>
            </a:p>
          </p:txBody>
        </p:sp>
        <p:sp>
          <p:nvSpPr>
            <p:cNvPr id="12" name="TextBox 12"/>
            <p:cNvSpPr txBox="1"/>
            <p:nvPr/>
          </p:nvSpPr>
          <p:spPr>
            <a:xfrm>
              <a:off x="1420368" y="4565332"/>
              <a:ext cx="1182910" cy="322707"/>
            </a:xfrm>
            <a:prstGeom prst="rect">
              <a:avLst/>
            </a:prstGeom>
            <a:noFill/>
            <a:ln>
              <a:noFill/>
            </a:ln>
          </p:spPr>
          <p:txBody>
            <a:bodyPr wrap="none" lIns="0" tIns="0" rIns="0" bIns="0" anchor="t" anchorCtr="0">
              <a:spAutoFit/>
            </a:bodyPr>
            <a:lstStyle/>
            <a:p>
              <a:pPr algn="l"/>
              <a:r>
                <a:rPr lang="zh-CN" sz="1650" b="1" dirty="0">
                  <a:solidFill>
                    <a:schemeClr val="accent3"/>
                  </a:solidFill>
                  <a:latin typeface="+mn-lt"/>
                  <a:ea typeface="+mn-ea"/>
                  <a:cs typeface="+mn-cs"/>
                </a:rPr>
                <a:t>年专业沉淀</a:t>
              </a:r>
            </a:p>
          </p:txBody>
        </p:sp>
        <p:sp>
          <p:nvSpPr>
            <p:cNvPr id="13" name="Line 13"/>
            <p:cNvSpPr/>
            <p:nvPr/>
          </p:nvSpPr>
          <p:spPr>
            <a:xfrm>
              <a:off x="685800" y="5010150"/>
              <a:ext cx="2362200" cy="9525"/>
            </a:xfrm>
            <a:custGeom>
              <a:avLst/>
              <a:gdLst/>
              <a:ahLst/>
              <a:cxnLst/>
              <a:rect l="l" t="t" r="r" b="b"/>
              <a:pathLst>
                <a:path w="2362200" h="9525">
                  <a:moveTo>
                    <a:pt x="0" y="0"/>
                  </a:moveTo>
                  <a:lnTo>
                    <a:pt x="2362200" y="0"/>
                  </a:lnTo>
                </a:path>
              </a:pathLst>
            </a:custGeom>
            <a:noFill/>
            <a:ln w="9525">
              <a:solidFill>
                <a:srgbClr val="607487"/>
              </a:solidFill>
            </a:ln>
          </p:spPr>
        </p:sp>
      </p:grpSp>
      <p:grpSp>
        <p:nvGrpSpPr>
          <p:cNvPr id="18" name="Group 18"/>
          <p:cNvGrpSpPr/>
          <p:nvPr/>
        </p:nvGrpSpPr>
        <p:grpSpPr>
          <a:xfrm>
            <a:off x="3619500" y="4341495"/>
            <a:ext cx="2571750" cy="762000"/>
            <a:chOff x="3619500" y="4341495"/>
            <a:chExt cx="2571750" cy="762000"/>
          </a:xfrm>
        </p:grpSpPr>
        <p:sp>
          <p:nvSpPr>
            <p:cNvPr id="15" name="TextBox 15"/>
            <p:cNvSpPr txBox="1"/>
            <p:nvPr/>
          </p:nvSpPr>
          <p:spPr>
            <a:xfrm>
              <a:off x="3619500" y="4341495"/>
              <a:ext cx="1250892"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200+</a:t>
              </a:r>
            </a:p>
          </p:txBody>
        </p:sp>
        <p:sp>
          <p:nvSpPr>
            <p:cNvPr id="16" name="TextBox 16"/>
            <p:cNvSpPr txBox="1"/>
            <p:nvPr/>
          </p:nvSpPr>
          <p:spPr>
            <a:xfrm>
              <a:off x="5135118" y="4565332"/>
              <a:ext cx="483222" cy="322707"/>
            </a:xfrm>
            <a:prstGeom prst="rect">
              <a:avLst/>
            </a:prstGeom>
            <a:noFill/>
            <a:ln>
              <a:noFill/>
            </a:ln>
          </p:spPr>
          <p:txBody>
            <a:bodyPr wrap="none" lIns="0" tIns="0" rIns="0" bIns="0" anchor="t" anchorCtr="0">
              <a:spAutoFit/>
            </a:bodyPr>
            <a:lstStyle/>
            <a:p>
              <a:pPr algn="l"/>
              <a:r>
                <a:rPr lang="zh-CN" sz="1650" b="1" dirty="0">
                  <a:solidFill>
                    <a:schemeClr val="accent3"/>
                  </a:solidFill>
                  <a:latin typeface="+mn-lt"/>
                  <a:ea typeface="+mn-ea"/>
                  <a:cs typeface="+mn-cs"/>
                </a:rPr>
                <a:t>律师</a:t>
              </a:r>
            </a:p>
          </p:txBody>
        </p:sp>
        <p:sp>
          <p:nvSpPr>
            <p:cNvPr id="17" name="Line 17"/>
            <p:cNvSpPr/>
            <p:nvPr/>
          </p:nvSpPr>
          <p:spPr>
            <a:xfrm>
              <a:off x="3638550" y="5010150"/>
              <a:ext cx="2552700" cy="9525"/>
            </a:xfrm>
            <a:custGeom>
              <a:avLst/>
              <a:gdLst/>
              <a:ahLst/>
              <a:cxnLst/>
              <a:rect l="l" t="t" r="r" b="b"/>
              <a:pathLst>
                <a:path w="2552700" h="9525">
                  <a:moveTo>
                    <a:pt x="0" y="0"/>
                  </a:moveTo>
                  <a:lnTo>
                    <a:pt x="2552700" y="0"/>
                  </a:lnTo>
                </a:path>
              </a:pathLst>
            </a:custGeom>
            <a:noFill/>
            <a:ln w="9525">
              <a:solidFill>
                <a:srgbClr val="607487"/>
              </a:solidFill>
            </a:ln>
          </p:spPr>
        </p:sp>
      </p:grpSp>
      <p:grpSp>
        <p:nvGrpSpPr>
          <p:cNvPr id="22" name="Group 22"/>
          <p:cNvGrpSpPr/>
          <p:nvPr/>
        </p:nvGrpSpPr>
        <p:grpSpPr>
          <a:xfrm>
            <a:off x="6838950" y="4341495"/>
            <a:ext cx="3162300" cy="762000"/>
            <a:chOff x="6838950" y="4341495"/>
            <a:chExt cx="3162300" cy="762000"/>
          </a:xfrm>
        </p:grpSpPr>
        <p:sp>
          <p:nvSpPr>
            <p:cNvPr id="19" name="TextBox 19"/>
            <p:cNvSpPr txBox="1"/>
            <p:nvPr/>
          </p:nvSpPr>
          <p:spPr>
            <a:xfrm>
              <a:off x="6838950" y="4341495"/>
              <a:ext cx="341298"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4</a:t>
              </a:r>
            </a:p>
          </p:txBody>
        </p:sp>
        <p:sp>
          <p:nvSpPr>
            <p:cNvPr id="20" name="TextBox 20"/>
            <p:cNvSpPr txBox="1"/>
            <p:nvPr/>
          </p:nvSpPr>
          <p:spPr>
            <a:xfrm>
              <a:off x="7325868" y="4565332"/>
              <a:ext cx="1416139" cy="322707"/>
            </a:xfrm>
            <a:prstGeom prst="rect">
              <a:avLst/>
            </a:prstGeom>
            <a:noFill/>
            <a:ln>
              <a:noFill/>
            </a:ln>
          </p:spPr>
          <p:txBody>
            <a:bodyPr wrap="none" lIns="0" tIns="0" rIns="0" bIns="0" anchor="t" anchorCtr="0">
              <a:spAutoFit/>
            </a:bodyPr>
            <a:lstStyle/>
            <a:p>
              <a:pPr algn="l"/>
              <a:r>
                <a:rPr lang="zh-CN" sz="1650" b="1" dirty="0">
                  <a:solidFill>
                    <a:schemeClr val="accent3"/>
                  </a:solidFill>
                  <a:latin typeface="+mn-lt"/>
                  <a:ea typeface="+mn-ea"/>
                  <a:cs typeface="+mn-cs"/>
                </a:rPr>
                <a:t>三市四地协同</a:t>
              </a:r>
            </a:p>
          </p:txBody>
        </p:sp>
        <p:sp>
          <p:nvSpPr>
            <p:cNvPr id="21" name="Line 21"/>
            <p:cNvSpPr/>
            <p:nvPr/>
          </p:nvSpPr>
          <p:spPr>
            <a:xfrm>
              <a:off x="6858000" y="5010150"/>
              <a:ext cx="3143250" cy="9525"/>
            </a:xfrm>
            <a:custGeom>
              <a:avLst/>
              <a:gdLst/>
              <a:ahLst/>
              <a:cxnLst/>
              <a:rect l="l" t="t" r="r" b="b"/>
              <a:pathLst>
                <a:path w="3143250" h="9525">
                  <a:moveTo>
                    <a:pt x="0" y="0"/>
                  </a:moveTo>
                  <a:lnTo>
                    <a:pt x="3143250" y="0"/>
                  </a:lnTo>
                </a:path>
              </a:pathLst>
            </a:custGeom>
            <a:noFill/>
            <a:ln w="9525">
              <a:solidFill>
                <a:srgbClr val="607487"/>
              </a:solidFill>
            </a:ln>
          </p:spPr>
        </p:sp>
      </p:grpSp>
      <p:grpSp>
        <p:nvGrpSpPr>
          <p:cNvPr id="26" name="Group 26"/>
          <p:cNvGrpSpPr/>
          <p:nvPr/>
        </p:nvGrpSpPr>
        <p:grpSpPr>
          <a:xfrm>
            <a:off x="680466" y="6191250"/>
            <a:ext cx="11040618" cy="415861"/>
            <a:chOff x="680466" y="6191250"/>
            <a:chExt cx="11040618" cy="415861"/>
          </a:xfrm>
        </p:grpSpPr>
        <p:sp>
          <p:nvSpPr>
            <p:cNvPr id="23" name="Line 23"/>
            <p:cNvSpPr/>
            <p:nvPr/>
          </p:nvSpPr>
          <p:spPr>
            <a:xfrm>
              <a:off x="685800" y="6191250"/>
              <a:ext cx="11029950" cy="9525"/>
            </a:xfrm>
            <a:custGeom>
              <a:avLst/>
              <a:gdLst/>
              <a:ahLst/>
              <a:cxnLst/>
              <a:rect l="l" t="t" r="r" b="b"/>
              <a:pathLst>
                <a:path w="11029950" h="9525">
                  <a:moveTo>
                    <a:pt x="0" y="0"/>
                  </a:moveTo>
                  <a:lnTo>
                    <a:pt x="11029950" y="0"/>
                  </a:lnTo>
                </a:path>
              </a:pathLst>
            </a:custGeom>
            <a:noFill/>
            <a:ln w="9525">
              <a:solidFill>
                <a:srgbClr val="607487"/>
              </a:solidFill>
            </a:ln>
          </p:spPr>
        </p:sp>
        <p:sp>
          <p:nvSpPr>
            <p:cNvPr id="24" name="TextBox 24"/>
            <p:cNvSpPr txBox="1"/>
            <p:nvPr/>
          </p:nvSpPr>
          <p:spPr>
            <a:xfrm>
              <a:off x="680466" y="6401752"/>
              <a:ext cx="2696337" cy="205359"/>
            </a:xfrm>
            <a:prstGeom prst="rect">
              <a:avLst/>
            </a:prstGeom>
            <a:noFill/>
            <a:ln>
              <a:noFill/>
            </a:ln>
          </p:spPr>
          <p:txBody>
            <a:bodyPr wrap="none" lIns="0" tIns="0" rIns="0" bIns="0" anchor="t" anchorCtr="0">
              <a:spAutoFit/>
            </a:bodyPr>
            <a:lstStyle/>
            <a:p>
              <a:pPr algn="l"/>
              <a:r>
                <a:rPr lang="zh-CN" sz="1050" dirty="0">
                  <a:solidFill>
                    <a:srgbClr val="D5DDE3"/>
                  </a:solidFill>
                  <a:latin typeface="+mn-lt"/>
                  <a:ea typeface="+mn-ea"/>
                  <a:cs typeface="+mn-cs"/>
                </a:rPr>
                <a:t>广东伟伦律师事务所｜知识产权法律事务部</a:t>
              </a:r>
            </a:p>
          </p:txBody>
        </p:sp>
        <p:sp>
          <p:nvSpPr>
            <p:cNvPr id="25" name="TextBox 25"/>
            <p:cNvSpPr txBox="1"/>
            <p:nvPr/>
          </p:nvSpPr>
          <p:spPr>
            <a:xfrm>
              <a:off x="11213214" y="6401752"/>
              <a:ext cx="507870" cy="205359"/>
            </a:xfrm>
            <a:prstGeom prst="rect">
              <a:avLst/>
            </a:prstGeom>
            <a:noFill/>
            <a:ln>
              <a:noFill/>
            </a:ln>
          </p:spPr>
          <p:txBody>
            <a:bodyPr wrap="none" lIns="0" tIns="0" rIns="0" bIns="0" anchor="t" anchorCtr="0">
              <a:spAutoFit/>
            </a:bodyPr>
            <a:lstStyle/>
            <a:p>
              <a:pPr algn="r"/>
              <a:r>
                <a:rPr lang="zh-CN" sz="1050" b="1" dirty="0">
                  <a:solidFill>
                    <a:srgbClr val="FFFFFF"/>
                  </a:solidFill>
                  <a:latin typeface="+mn-lt"/>
                  <a:ea typeface="+mn-ea"/>
                  <a:cs typeface="+mn-cs"/>
                </a:rPr>
                <a:t>02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5686" y="311468"/>
            <a:ext cx="11103864" cy="930211"/>
            <a:chOff x="535686" y="311468"/>
            <a:chExt cx="11103864" cy="930211"/>
          </a:xfrm>
        </p:grpSpPr>
        <p:sp>
          <p:nvSpPr>
            <p:cNvPr id="2" name="TextBox 2"/>
            <p:cNvSpPr txBox="1"/>
            <p:nvPr/>
          </p:nvSpPr>
          <p:spPr>
            <a:xfrm>
              <a:off x="545592" y="311468"/>
              <a:ext cx="1021842"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01 / SCALE</a:t>
              </a:r>
            </a:p>
          </p:txBody>
        </p:sp>
        <p:sp>
          <p:nvSpPr>
            <p:cNvPr id="3" name="TextBox 3"/>
            <p:cNvSpPr txBox="1"/>
            <p:nvPr/>
          </p:nvSpPr>
          <p:spPr>
            <a:xfrm>
              <a:off x="535686" y="596265"/>
              <a:ext cx="9969090"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28年发展形成三市四地、200+律师的规模化平台</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6" name="Group 16"/>
          <p:cNvGrpSpPr/>
          <p:nvPr/>
        </p:nvGrpSpPr>
        <p:grpSpPr>
          <a:xfrm>
            <a:off x="533400" y="1485900"/>
            <a:ext cx="3145489" cy="4476750"/>
            <a:chOff x="533400" y="1485900"/>
            <a:chExt cx="3145489" cy="4476750"/>
          </a:xfrm>
        </p:grpSpPr>
        <p:sp>
          <p:nvSpPr>
            <p:cNvPr id="6" name="Rectangle 6"/>
            <p:cNvSpPr/>
            <p:nvPr/>
          </p:nvSpPr>
          <p:spPr>
            <a:xfrm>
              <a:off x="533400" y="1485900"/>
              <a:ext cx="3143250" cy="4476750"/>
            </a:xfrm>
            <a:prstGeom prst="rect">
              <a:avLst/>
            </a:prstGeom>
            <a:solidFill>
              <a:schemeClr val="accent1"/>
            </a:solidFill>
            <a:ln>
              <a:noFill/>
            </a:ln>
          </p:spPr>
        </p:sp>
        <p:sp>
          <p:nvSpPr>
            <p:cNvPr id="7" name="TextBox 7"/>
            <p:cNvSpPr txBox="1"/>
            <p:nvPr/>
          </p:nvSpPr>
          <p:spPr>
            <a:xfrm>
              <a:off x="774192" y="1835468"/>
              <a:ext cx="2904697"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1998.11 经广东省司法厅批准成立</a:t>
              </a:r>
            </a:p>
          </p:txBody>
        </p:sp>
        <p:sp>
          <p:nvSpPr>
            <p:cNvPr id="8" name="TextBox 8"/>
            <p:cNvSpPr txBox="1"/>
            <p:nvPr/>
          </p:nvSpPr>
          <p:spPr>
            <a:xfrm>
              <a:off x="762000" y="2303145"/>
              <a:ext cx="1880610"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28</a:t>
              </a:r>
              <a:r>
                <a:rPr lang="zh-CN" sz="1650" b="1" dirty="0">
                  <a:solidFill>
                    <a:srgbClr val="FFFFFF"/>
                  </a:solidFill>
                  <a:latin typeface="+mn-lt"/>
                  <a:ea typeface="+mn-ea"/>
                  <a:cs typeface="+mn-cs"/>
                </a:rPr>
                <a:t> 年专业沉淀</a:t>
              </a:r>
            </a:p>
          </p:txBody>
        </p:sp>
        <p:sp>
          <p:nvSpPr>
            <p:cNvPr id="9" name="Line 9"/>
            <p:cNvSpPr/>
            <p:nvPr/>
          </p:nvSpPr>
          <p:spPr>
            <a:xfrm>
              <a:off x="781050" y="2971800"/>
              <a:ext cx="2590800" cy="9525"/>
            </a:xfrm>
            <a:custGeom>
              <a:avLst/>
              <a:gdLst/>
              <a:ahLst/>
              <a:cxnLst/>
              <a:rect l="l" t="t" r="r" b="b"/>
              <a:pathLst>
                <a:path w="2590800" h="9525">
                  <a:moveTo>
                    <a:pt x="0" y="0"/>
                  </a:moveTo>
                  <a:lnTo>
                    <a:pt x="2590800" y="0"/>
                  </a:lnTo>
                </a:path>
              </a:pathLst>
            </a:custGeom>
            <a:noFill/>
            <a:ln w="9525">
              <a:solidFill>
                <a:srgbClr val="607487"/>
              </a:solidFill>
            </a:ln>
          </p:spPr>
        </p:sp>
        <p:sp>
          <p:nvSpPr>
            <p:cNvPr id="10" name="TextBox 10"/>
            <p:cNvSpPr txBox="1"/>
            <p:nvPr/>
          </p:nvSpPr>
          <p:spPr>
            <a:xfrm>
              <a:off x="762000" y="3198495"/>
              <a:ext cx="1787319"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200+</a:t>
              </a:r>
              <a:r>
                <a:rPr lang="zh-CN" sz="1650" b="1" dirty="0">
                  <a:solidFill>
                    <a:srgbClr val="FFFFFF"/>
                  </a:solidFill>
                  <a:latin typeface="+mn-lt"/>
                  <a:ea typeface="+mn-ea"/>
                  <a:cs typeface="+mn-cs"/>
                </a:rPr>
                <a:t> 律师</a:t>
              </a:r>
            </a:p>
          </p:txBody>
        </p:sp>
        <p:sp>
          <p:nvSpPr>
            <p:cNvPr id="11" name="Line 11"/>
            <p:cNvSpPr/>
            <p:nvPr/>
          </p:nvSpPr>
          <p:spPr>
            <a:xfrm>
              <a:off x="781050" y="3867150"/>
              <a:ext cx="2590800" cy="9525"/>
            </a:xfrm>
            <a:custGeom>
              <a:avLst/>
              <a:gdLst/>
              <a:ahLst/>
              <a:cxnLst/>
              <a:rect l="l" t="t" r="r" b="b"/>
              <a:pathLst>
                <a:path w="2590800" h="9525">
                  <a:moveTo>
                    <a:pt x="0" y="0"/>
                  </a:moveTo>
                  <a:lnTo>
                    <a:pt x="2590800" y="0"/>
                  </a:lnTo>
                </a:path>
              </a:pathLst>
            </a:custGeom>
            <a:noFill/>
            <a:ln w="9525">
              <a:solidFill>
                <a:srgbClr val="607487"/>
              </a:solidFill>
            </a:ln>
          </p:spPr>
        </p:sp>
        <p:sp>
          <p:nvSpPr>
            <p:cNvPr id="12" name="TextBox 12"/>
            <p:cNvSpPr txBox="1"/>
            <p:nvPr/>
          </p:nvSpPr>
          <p:spPr>
            <a:xfrm>
              <a:off x="762000" y="4055745"/>
              <a:ext cx="1880610"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28</a:t>
              </a:r>
              <a:r>
                <a:rPr lang="zh-CN" sz="1650" b="1" dirty="0">
                  <a:solidFill>
                    <a:srgbClr val="FFFFFF"/>
                  </a:solidFill>
                  <a:latin typeface="+mn-lt"/>
                  <a:ea typeface="+mn-ea"/>
                  <a:cs typeface="+mn-cs"/>
                </a:rPr>
                <a:t> 高级合伙人</a:t>
              </a:r>
            </a:p>
          </p:txBody>
        </p:sp>
        <p:sp>
          <p:nvSpPr>
            <p:cNvPr id="13" name="Line 13"/>
            <p:cNvSpPr/>
            <p:nvPr/>
          </p:nvSpPr>
          <p:spPr>
            <a:xfrm>
              <a:off x="781050" y="4724400"/>
              <a:ext cx="2590800" cy="9525"/>
            </a:xfrm>
            <a:custGeom>
              <a:avLst/>
              <a:gdLst/>
              <a:ahLst/>
              <a:cxnLst/>
              <a:rect l="l" t="t" r="r" b="b"/>
              <a:pathLst>
                <a:path w="2590800" h="9525">
                  <a:moveTo>
                    <a:pt x="0" y="0"/>
                  </a:moveTo>
                  <a:lnTo>
                    <a:pt x="2590800" y="0"/>
                  </a:lnTo>
                </a:path>
              </a:pathLst>
            </a:custGeom>
            <a:noFill/>
            <a:ln w="9525">
              <a:solidFill>
                <a:srgbClr val="607487"/>
              </a:solidFill>
            </a:ln>
          </p:spPr>
        </p:sp>
        <p:sp>
          <p:nvSpPr>
            <p:cNvPr id="14" name="TextBox 14"/>
            <p:cNvSpPr txBox="1"/>
            <p:nvPr/>
          </p:nvSpPr>
          <p:spPr>
            <a:xfrm>
              <a:off x="762000" y="4893945"/>
              <a:ext cx="1449136"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6000</a:t>
              </a:r>
              <a:r>
                <a:rPr lang="zh-CN" sz="1650" b="1" dirty="0">
                  <a:solidFill>
                    <a:srgbClr val="FFFFFF"/>
                  </a:solidFill>
                  <a:latin typeface="+mn-lt"/>
                  <a:ea typeface="+mn-ea"/>
                  <a:cs typeface="+mn-cs"/>
                </a:rPr>
                <a:t> ㎡</a:t>
              </a:r>
            </a:p>
          </p:txBody>
        </p:sp>
        <p:sp>
          <p:nvSpPr>
            <p:cNvPr id="15" name="TextBox 15"/>
            <p:cNvSpPr txBox="1"/>
            <p:nvPr/>
          </p:nvSpPr>
          <p:spPr>
            <a:xfrm>
              <a:off x="774192" y="5521642"/>
              <a:ext cx="2467166" cy="264033"/>
            </a:xfrm>
            <a:prstGeom prst="rect">
              <a:avLst/>
            </a:prstGeom>
            <a:noFill/>
            <a:ln>
              <a:noFill/>
            </a:ln>
          </p:spPr>
          <p:txBody>
            <a:bodyPr wrap="none" lIns="0" tIns="0" rIns="0" bIns="0" anchor="t" anchorCtr="0">
              <a:spAutoFit/>
            </a:bodyPr>
            <a:lstStyle/>
            <a:p>
              <a:pPr algn="l"/>
              <a:r>
                <a:rPr lang="zh-CN" sz="1350" dirty="0">
                  <a:solidFill>
                    <a:srgbClr val="D5DDE3"/>
                  </a:solidFill>
                  <a:latin typeface="+mn-lt"/>
                  <a:ea typeface="+mn-ea"/>
                  <a:cs typeface="+mn-cs"/>
                </a:rPr>
                <a:t>近6000㎡办公｜自持物业1600㎡</a:t>
              </a:r>
            </a:p>
          </p:txBody>
        </p:sp>
      </p:grpSp>
      <p:grpSp>
        <p:nvGrpSpPr>
          <p:cNvPr id="29" name="Group 29"/>
          <p:cNvGrpSpPr/>
          <p:nvPr/>
        </p:nvGrpSpPr>
        <p:grpSpPr>
          <a:xfrm>
            <a:off x="4038600" y="1485900"/>
            <a:ext cx="7474458" cy="4545139"/>
            <a:chOff x="4038600" y="1485900"/>
            <a:chExt cx="7474458" cy="4545139"/>
          </a:xfrm>
        </p:grpSpPr>
        <p:pic>
          <p:nvPicPr>
            <p:cNvPr id="17" name="Image 17"/>
            <p:cNvPicPr>
              <a:picLocks noChangeAspect="1"/>
            </p:cNvPicPr>
            <p:nvPr/>
          </p:nvPicPr>
          <p:blipFill>
            <a:blip r:embed="rId3"/>
            <a:stretch>
              <a:fillRect/>
            </a:stretch>
          </p:blipFill>
          <p:spPr>
            <a:xfrm>
              <a:off x="4038600" y="1485900"/>
              <a:ext cx="3209925" cy="2143125"/>
            </a:xfrm>
            <a:prstGeom prst="rect">
              <a:avLst/>
            </a:prstGeom>
          </p:spPr>
        </p:pic>
        <p:pic>
          <p:nvPicPr>
            <p:cNvPr id="18" name="Image 18"/>
            <p:cNvPicPr>
              <a:picLocks noChangeAspect="1"/>
            </p:cNvPicPr>
            <p:nvPr/>
          </p:nvPicPr>
          <p:blipFill>
            <a:blip r:embed="rId4"/>
            <a:stretch>
              <a:fillRect/>
            </a:stretch>
          </p:blipFill>
          <p:spPr>
            <a:xfrm>
              <a:off x="8296275" y="1485900"/>
              <a:ext cx="3209925" cy="2143125"/>
            </a:xfrm>
            <a:prstGeom prst="rect">
              <a:avLst/>
            </a:prstGeom>
          </p:spPr>
        </p:pic>
        <p:pic>
          <p:nvPicPr>
            <p:cNvPr id="19" name="Image 19"/>
            <p:cNvPicPr>
              <a:picLocks noChangeAspect="1"/>
            </p:cNvPicPr>
            <p:nvPr/>
          </p:nvPicPr>
          <p:blipFill>
            <a:blip r:embed="rId5"/>
            <a:stretch>
              <a:fillRect/>
            </a:stretch>
          </p:blipFill>
          <p:spPr>
            <a:xfrm>
              <a:off x="4038600" y="4010025"/>
              <a:ext cx="1647825" cy="1104900"/>
            </a:xfrm>
            <a:prstGeom prst="rect">
              <a:avLst/>
            </a:prstGeom>
          </p:spPr>
        </p:pic>
        <p:pic>
          <p:nvPicPr>
            <p:cNvPr id="20" name="Image 20"/>
            <p:cNvPicPr>
              <a:picLocks noChangeAspect="1"/>
            </p:cNvPicPr>
            <p:nvPr/>
          </p:nvPicPr>
          <p:blipFill>
            <a:blip r:embed="rId6"/>
            <a:stretch>
              <a:fillRect/>
            </a:stretch>
          </p:blipFill>
          <p:spPr>
            <a:xfrm>
              <a:off x="5876925" y="4010025"/>
              <a:ext cx="1657350" cy="1104900"/>
            </a:xfrm>
            <a:prstGeom prst="rect">
              <a:avLst/>
            </a:prstGeom>
          </p:spPr>
        </p:pic>
        <p:pic>
          <p:nvPicPr>
            <p:cNvPr id="21" name="Image 21"/>
            <p:cNvPicPr>
              <a:picLocks noChangeAspect="1"/>
            </p:cNvPicPr>
            <p:nvPr/>
          </p:nvPicPr>
          <p:blipFill>
            <a:blip r:embed="rId7"/>
            <a:stretch>
              <a:fillRect/>
            </a:stretch>
          </p:blipFill>
          <p:spPr>
            <a:xfrm>
              <a:off x="7724775" y="4010025"/>
              <a:ext cx="1647825" cy="1104900"/>
            </a:xfrm>
            <a:prstGeom prst="rect">
              <a:avLst/>
            </a:prstGeom>
          </p:spPr>
        </p:pic>
        <p:pic>
          <p:nvPicPr>
            <p:cNvPr id="22" name="Image 22"/>
            <p:cNvPicPr>
              <a:picLocks noChangeAspect="1"/>
            </p:cNvPicPr>
            <p:nvPr/>
          </p:nvPicPr>
          <p:blipFill>
            <a:blip r:embed="rId8"/>
            <a:stretch>
              <a:fillRect/>
            </a:stretch>
          </p:blipFill>
          <p:spPr>
            <a:xfrm>
              <a:off x="9563100" y="4010025"/>
              <a:ext cx="1647825" cy="1104900"/>
            </a:xfrm>
            <a:prstGeom prst="rect">
              <a:avLst/>
            </a:prstGeom>
          </p:spPr>
        </p:pic>
        <p:sp>
          <p:nvSpPr>
            <p:cNvPr id="23" name="Line 23"/>
            <p:cNvSpPr/>
            <p:nvPr/>
          </p:nvSpPr>
          <p:spPr>
            <a:xfrm>
              <a:off x="4038600" y="5543550"/>
              <a:ext cx="7467600" cy="9525"/>
            </a:xfrm>
            <a:custGeom>
              <a:avLst/>
              <a:gdLst/>
              <a:ahLst/>
              <a:cxnLst/>
              <a:rect l="l" t="t" r="r" b="b"/>
              <a:pathLst>
                <a:path w="7467600" h="9525">
                  <a:moveTo>
                    <a:pt x="0" y="0"/>
                  </a:moveTo>
                  <a:lnTo>
                    <a:pt x="7467600" y="0"/>
                  </a:lnTo>
                </a:path>
              </a:pathLst>
            </a:custGeom>
            <a:noFill/>
            <a:ln w="28575">
              <a:solidFill>
                <a:schemeClr val="accent2"/>
              </a:solidFill>
            </a:ln>
          </p:spPr>
        </p:sp>
        <p:grpSp>
          <p:nvGrpSpPr>
            <p:cNvPr id="26" name="Group 26"/>
            <p:cNvGrpSpPr/>
            <p:nvPr/>
          </p:nvGrpSpPr>
          <p:grpSpPr>
            <a:xfrm>
              <a:off x="4069260" y="5707563"/>
              <a:ext cx="167279" cy="185364"/>
              <a:chOff x="4069260" y="5707563"/>
              <a:chExt cx="167279" cy="185364"/>
            </a:xfrm>
          </p:grpSpPr>
          <p:sp>
            <p:nvSpPr>
              <p:cNvPr id="24" name="Freeform 24"/>
              <p:cNvSpPr/>
              <p:nvPr/>
            </p:nvSpPr>
            <p:spPr>
              <a:xfrm>
                <a:off x="4124325" y="5762625"/>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19050">
                <a:solidFill>
                  <a:schemeClr val="accent2"/>
                </a:solidFill>
              </a:ln>
            </p:spPr>
          </p:sp>
          <p:sp>
            <p:nvSpPr>
              <p:cNvPr id="25" name="Freeform 25"/>
              <p:cNvSpPr/>
              <p:nvPr/>
            </p:nvSpPr>
            <p:spPr>
              <a:xfrm>
                <a:off x="4069260" y="5707563"/>
                <a:ext cx="167279" cy="185364"/>
              </a:xfrm>
              <a:custGeom>
                <a:avLst/>
                <a:gdLst/>
                <a:ahLst/>
                <a:cxnLst/>
                <a:rect l="l" t="t" r="r" b="b"/>
                <a:pathLst>
                  <a:path w="167279" h="185364">
                    <a:moveTo>
                      <a:pt x="137523" y="137519"/>
                    </a:moveTo>
                    <a:lnTo>
                      <a:pt x="97108" y="177934"/>
                    </a:lnTo>
                    <a:cubicBezTo>
                      <a:pt x="89670" y="185364"/>
                      <a:pt x="77619" y="185364"/>
                      <a:pt x="70181" y="177934"/>
                    </a:cubicBezTo>
                    <a:lnTo>
                      <a:pt x="29757" y="137519"/>
                    </a:lnTo>
                    <a:cubicBezTo>
                      <a:pt x="0" y="107761"/>
                      <a:pt x="1" y="59515"/>
                      <a:pt x="29759" y="29757"/>
                    </a:cubicBezTo>
                    <a:cubicBezTo>
                      <a:pt x="59517" y="0"/>
                      <a:pt x="107763" y="0"/>
                      <a:pt x="137521" y="29757"/>
                    </a:cubicBezTo>
                    <a:cubicBezTo>
                      <a:pt x="167279" y="59515"/>
                      <a:pt x="167279" y="107761"/>
                      <a:pt x="137523" y="137519"/>
                    </a:cubicBezTo>
                  </a:path>
                </a:pathLst>
              </a:custGeom>
              <a:noFill/>
              <a:ln w="19050">
                <a:solidFill>
                  <a:schemeClr val="accent2"/>
                </a:solidFill>
              </a:ln>
            </p:spPr>
          </p:sp>
        </p:grpSp>
        <p:sp>
          <p:nvSpPr>
            <p:cNvPr id="27" name="TextBox 27"/>
            <p:cNvSpPr txBox="1"/>
            <p:nvPr/>
          </p:nvSpPr>
          <p:spPr>
            <a:xfrm>
              <a:off x="4392168" y="5708332"/>
              <a:ext cx="2582285"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惠州　广州　深圳　仲恺</a:t>
              </a:r>
            </a:p>
          </p:txBody>
        </p:sp>
        <p:sp>
          <p:nvSpPr>
            <p:cNvPr id="28" name="TextBox 28"/>
            <p:cNvSpPr txBox="1"/>
            <p:nvPr/>
          </p:nvSpPr>
          <p:spPr>
            <a:xfrm>
              <a:off x="8228076" y="5740718"/>
              <a:ext cx="3284982" cy="264033"/>
            </a:xfrm>
            <a:prstGeom prst="rect">
              <a:avLst/>
            </a:prstGeom>
            <a:noFill/>
            <a:ln>
              <a:noFill/>
            </a:ln>
          </p:spPr>
          <p:txBody>
            <a:bodyPr wrap="none" lIns="0" tIns="0" rIns="0" bIns="0" anchor="t" anchorCtr="0">
              <a:spAutoFit/>
            </a:bodyPr>
            <a:lstStyle/>
            <a:p>
              <a:pPr algn="r"/>
              <a:r>
                <a:rPr lang="zh-CN" sz="1350" dirty="0">
                  <a:solidFill>
                    <a:schemeClr val="accent6"/>
                  </a:solidFill>
                  <a:latin typeface="+mn-lt"/>
                  <a:ea typeface="+mn-ea"/>
                  <a:cs typeface="+mn-cs"/>
                </a:rPr>
                <a:t>覆盖大湾区重点城市的协同法律服务平台</a:t>
              </a:r>
            </a:p>
          </p:txBody>
        </p:sp>
      </p:grpSp>
      <p:grpSp>
        <p:nvGrpSpPr>
          <p:cNvPr id="33" name="Group 33"/>
          <p:cNvGrpSpPr/>
          <p:nvPr/>
        </p:nvGrpSpPr>
        <p:grpSpPr>
          <a:xfrm>
            <a:off x="528066" y="6286500"/>
            <a:ext cx="11135868" cy="387287"/>
            <a:chOff x="528066" y="6286500"/>
            <a:chExt cx="11135868" cy="387287"/>
          </a:xfrm>
        </p:grpSpPr>
        <p:sp>
          <p:nvSpPr>
            <p:cNvPr id="30" name="Line 30"/>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1" name="TextBox 31"/>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2" name="TextBox 32"/>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03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5686" y="311468"/>
            <a:ext cx="11110722" cy="930211"/>
            <a:chOff x="535686" y="311468"/>
            <a:chExt cx="11110722" cy="930211"/>
          </a:xfrm>
        </p:grpSpPr>
        <p:sp>
          <p:nvSpPr>
            <p:cNvPr id="2" name="TextBox 2"/>
            <p:cNvSpPr txBox="1"/>
            <p:nvPr/>
          </p:nvSpPr>
          <p:spPr>
            <a:xfrm>
              <a:off x="545592" y="311468"/>
              <a:ext cx="1324280"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02 / NETWORK</a:t>
              </a:r>
            </a:p>
          </p:txBody>
        </p:sp>
        <p:sp>
          <p:nvSpPr>
            <p:cNvPr id="3" name="TextBox 3"/>
            <p:cNvSpPr txBox="1"/>
            <p:nvPr/>
          </p:nvSpPr>
          <p:spPr>
            <a:xfrm>
              <a:off x="535686" y="596265"/>
              <a:ext cx="7030402"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四地协同持续拓展大湾区服务半径</a:t>
              </a:r>
            </a:p>
          </p:txBody>
        </p:sp>
        <p:sp>
          <p:nvSpPr>
            <p:cNvPr id="4" name="TextBox 4"/>
            <p:cNvSpPr txBox="1"/>
            <p:nvPr/>
          </p:nvSpPr>
          <p:spPr>
            <a:xfrm>
              <a:off x="9033853" y="311468"/>
              <a:ext cx="2612555" cy="264033"/>
            </a:xfrm>
            <a:prstGeom prst="rect">
              <a:avLst/>
            </a:prstGeom>
            <a:noFill/>
            <a:ln>
              <a:noFill/>
            </a:ln>
          </p:spPr>
          <p:txBody>
            <a:bodyPr wrap="none" lIns="0" tIns="0" rIns="0" bIns="0" anchor="t" anchorCtr="0">
              <a:spAutoFit/>
            </a:bodyPr>
            <a:lstStyle/>
            <a:p>
              <a:pPr algn="r"/>
              <a:r>
                <a:rPr lang="zh-CN" sz="1350" dirty="0">
                  <a:solidFill>
                    <a:schemeClr val="accent6"/>
                  </a:solidFill>
                  <a:latin typeface="+mn-lt"/>
                  <a:ea typeface="+mn-ea"/>
                  <a:cs typeface="+mn-cs"/>
                </a:rPr>
                <a:t>区域覆盖 × 人才集聚 × 标准交付</a:t>
              </a:r>
            </a:p>
          </p:txBody>
        </p:sp>
      </p:grpSp>
      <p:grpSp>
        <p:nvGrpSpPr>
          <p:cNvPr id="21" name="Group 21"/>
          <p:cNvGrpSpPr/>
          <p:nvPr/>
        </p:nvGrpSpPr>
        <p:grpSpPr>
          <a:xfrm>
            <a:off x="553966" y="1531620"/>
            <a:ext cx="10950717" cy="1737169"/>
            <a:chOff x="553966" y="1531620"/>
            <a:chExt cx="10950717" cy="1737169"/>
          </a:xfrm>
        </p:grpSpPr>
        <p:sp>
          <p:nvSpPr>
            <p:cNvPr id="6" name="Line 6"/>
            <p:cNvSpPr/>
            <p:nvPr/>
          </p:nvSpPr>
          <p:spPr>
            <a:xfrm>
              <a:off x="876300" y="2266950"/>
              <a:ext cx="10344150" cy="9525"/>
            </a:xfrm>
            <a:custGeom>
              <a:avLst/>
              <a:gdLst/>
              <a:ahLst/>
              <a:cxnLst/>
              <a:rect l="l" t="t" r="r" b="b"/>
              <a:pathLst>
                <a:path w="10344150" h="9525">
                  <a:moveTo>
                    <a:pt x="0" y="0"/>
                  </a:moveTo>
                  <a:lnTo>
                    <a:pt x="10344150" y="0"/>
                  </a:lnTo>
                </a:path>
              </a:pathLst>
            </a:custGeom>
            <a:noFill/>
            <a:ln w="28575">
              <a:solidFill>
                <a:schemeClr val="accent1"/>
              </a:solidFill>
            </a:ln>
          </p:spPr>
        </p:sp>
        <p:sp>
          <p:nvSpPr>
            <p:cNvPr id="7" name="Line 7"/>
            <p:cNvSpPr/>
            <p:nvPr/>
          </p:nvSpPr>
          <p:spPr>
            <a:xfrm>
              <a:off x="876300" y="2266950"/>
              <a:ext cx="10344150" cy="9525"/>
            </a:xfrm>
            <a:custGeom>
              <a:avLst/>
              <a:gdLst/>
              <a:ahLst/>
              <a:cxnLst/>
              <a:rect l="l" t="t" r="r" b="b"/>
              <a:pathLst>
                <a:path w="10344150" h="9525">
                  <a:moveTo>
                    <a:pt x="0" y="0"/>
                  </a:moveTo>
                  <a:lnTo>
                    <a:pt x="10344150" y="0"/>
                  </a:lnTo>
                </a:path>
              </a:pathLst>
            </a:custGeom>
            <a:noFill/>
            <a:ln w="9525">
              <a:solidFill>
                <a:schemeClr val="accent2"/>
              </a:solidFill>
              <a:prstDash val="lgDash"/>
            </a:ln>
          </p:spPr>
        </p:sp>
        <p:sp>
          <p:nvSpPr>
            <p:cNvPr id="8" name="Ellipse 8"/>
            <p:cNvSpPr/>
            <p:nvPr/>
          </p:nvSpPr>
          <p:spPr>
            <a:xfrm>
              <a:off x="1104900" y="2152650"/>
              <a:ext cx="228600" cy="228600"/>
            </a:xfrm>
            <a:prstGeom prst="ellipse">
              <a:avLst/>
            </a:prstGeom>
            <a:solidFill>
              <a:schemeClr val="accent2"/>
            </a:solidFill>
            <a:ln>
              <a:noFill/>
            </a:ln>
          </p:spPr>
        </p:sp>
        <p:sp>
          <p:nvSpPr>
            <p:cNvPr id="9" name="Ellipse 9"/>
            <p:cNvSpPr/>
            <p:nvPr/>
          </p:nvSpPr>
          <p:spPr>
            <a:xfrm>
              <a:off x="4362450" y="2152650"/>
              <a:ext cx="228600" cy="228600"/>
            </a:xfrm>
            <a:prstGeom prst="ellipse">
              <a:avLst/>
            </a:prstGeom>
            <a:solidFill>
              <a:schemeClr val="accent1"/>
            </a:solidFill>
            <a:ln>
              <a:noFill/>
            </a:ln>
          </p:spPr>
        </p:sp>
        <p:sp>
          <p:nvSpPr>
            <p:cNvPr id="10" name="Ellipse 10"/>
            <p:cNvSpPr/>
            <p:nvPr/>
          </p:nvSpPr>
          <p:spPr>
            <a:xfrm>
              <a:off x="7410450" y="2152650"/>
              <a:ext cx="228600" cy="228600"/>
            </a:xfrm>
            <a:prstGeom prst="ellipse">
              <a:avLst/>
            </a:prstGeom>
            <a:solidFill>
              <a:schemeClr val="accent1"/>
            </a:solidFill>
            <a:ln>
              <a:noFill/>
            </a:ln>
          </p:spPr>
        </p:sp>
        <p:sp>
          <p:nvSpPr>
            <p:cNvPr id="11" name="Ellipse 11"/>
            <p:cNvSpPr/>
            <p:nvPr/>
          </p:nvSpPr>
          <p:spPr>
            <a:xfrm>
              <a:off x="10725150" y="2152650"/>
              <a:ext cx="228600" cy="228600"/>
            </a:xfrm>
            <a:prstGeom prst="ellipse">
              <a:avLst/>
            </a:prstGeom>
            <a:solidFill>
              <a:schemeClr val="accent2"/>
            </a:solidFill>
            <a:ln>
              <a:noFill/>
            </a:ln>
          </p:spPr>
        </p:sp>
        <p:sp>
          <p:nvSpPr>
            <p:cNvPr id="12" name="TextBox 12"/>
            <p:cNvSpPr txBox="1"/>
            <p:nvPr/>
          </p:nvSpPr>
          <p:spPr>
            <a:xfrm>
              <a:off x="553966" y="1531620"/>
              <a:ext cx="1330467" cy="469392"/>
            </a:xfrm>
            <a:prstGeom prst="rect">
              <a:avLst/>
            </a:prstGeom>
            <a:noFill/>
            <a:ln>
              <a:noFill/>
            </a:ln>
          </p:spPr>
          <p:txBody>
            <a:bodyPr wrap="none" lIns="0" tIns="0" rIns="0" bIns="0" anchor="t" anchorCtr="0">
              <a:spAutoFit/>
            </a:bodyPr>
            <a:lstStyle/>
            <a:p>
              <a:pPr algn="ctr"/>
              <a:r>
                <a:rPr lang="zh-CN" sz="2400" b="1" dirty="0">
                  <a:solidFill>
                    <a:schemeClr val="accent1"/>
                  </a:solidFill>
                  <a:latin typeface="+mn-lt"/>
                  <a:ea typeface="+mn-ea"/>
                  <a:cs typeface="+mn-cs"/>
                </a:rPr>
                <a:t>1998.11</a:t>
              </a:r>
            </a:p>
          </p:txBody>
        </p:sp>
        <p:sp>
          <p:nvSpPr>
            <p:cNvPr id="13" name="TextBox 13"/>
            <p:cNvSpPr txBox="1"/>
            <p:nvPr/>
          </p:nvSpPr>
          <p:spPr>
            <a:xfrm>
              <a:off x="893540" y="2524125"/>
              <a:ext cx="651320" cy="293370"/>
            </a:xfrm>
            <a:prstGeom prst="rect">
              <a:avLst/>
            </a:prstGeom>
            <a:noFill/>
            <a:ln>
              <a:noFill/>
            </a:ln>
          </p:spPr>
          <p:txBody>
            <a:bodyPr wrap="none" lIns="0" tIns="0" rIns="0" bIns="0" anchor="t" anchorCtr="0">
              <a:spAutoFit/>
            </a:bodyPr>
            <a:lstStyle/>
            <a:p>
              <a:pPr algn="ctr"/>
              <a:r>
                <a:rPr lang="zh-CN" sz="1500" b="1" dirty="0">
                  <a:solidFill>
                    <a:schemeClr val="dk1"/>
                  </a:solidFill>
                  <a:latin typeface="+mn-lt"/>
                  <a:ea typeface="+mn-ea"/>
                  <a:cs typeface="+mn-cs"/>
                </a:rPr>
                <a:t>惠州所</a:t>
              </a:r>
            </a:p>
          </p:txBody>
        </p:sp>
        <p:sp>
          <p:nvSpPr>
            <p:cNvPr id="14" name="TextBox 14"/>
            <p:cNvSpPr txBox="1"/>
            <p:nvPr/>
          </p:nvSpPr>
          <p:spPr>
            <a:xfrm>
              <a:off x="3811516" y="1531620"/>
              <a:ext cx="1330467" cy="469392"/>
            </a:xfrm>
            <a:prstGeom prst="rect">
              <a:avLst/>
            </a:prstGeom>
            <a:noFill/>
            <a:ln>
              <a:noFill/>
            </a:ln>
          </p:spPr>
          <p:txBody>
            <a:bodyPr wrap="none" lIns="0" tIns="0" rIns="0" bIns="0" anchor="t" anchorCtr="0">
              <a:spAutoFit/>
            </a:bodyPr>
            <a:lstStyle/>
            <a:p>
              <a:pPr algn="ctr"/>
              <a:r>
                <a:rPr lang="zh-CN" sz="2400" b="1" dirty="0">
                  <a:solidFill>
                    <a:schemeClr val="accent1"/>
                  </a:solidFill>
                  <a:latin typeface="+mn-lt"/>
                  <a:ea typeface="+mn-ea"/>
                  <a:cs typeface="+mn-cs"/>
                </a:rPr>
                <a:t>2015.08</a:t>
              </a:r>
            </a:p>
          </p:txBody>
        </p:sp>
        <p:sp>
          <p:nvSpPr>
            <p:cNvPr id="15" name="TextBox 15"/>
            <p:cNvSpPr txBox="1"/>
            <p:nvPr/>
          </p:nvSpPr>
          <p:spPr>
            <a:xfrm>
              <a:off x="4151090" y="2524125"/>
              <a:ext cx="651320" cy="293370"/>
            </a:xfrm>
            <a:prstGeom prst="rect">
              <a:avLst/>
            </a:prstGeom>
            <a:noFill/>
            <a:ln>
              <a:noFill/>
            </a:ln>
          </p:spPr>
          <p:txBody>
            <a:bodyPr wrap="none" lIns="0" tIns="0" rIns="0" bIns="0" anchor="t" anchorCtr="0">
              <a:spAutoFit/>
            </a:bodyPr>
            <a:lstStyle/>
            <a:p>
              <a:pPr algn="ctr"/>
              <a:r>
                <a:rPr lang="zh-CN" sz="1500" b="1" dirty="0">
                  <a:solidFill>
                    <a:schemeClr val="dk1"/>
                  </a:solidFill>
                  <a:latin typeface="+mn-lt"/>
                  <a:ea typeface="+mn-ea"/>
                  <a:cs typeface="+mn-cs"/>
                </a:rPr>
                <a:t>广州所</a:t>
              </a:r>
            </a:p>
          </p:txBody>
        </p:sp>
        <p:sp>
          <p:nvSpPr>
            <p:cNvPr id="16" name="TextBox 16"/>
            <p:cNvSpPr txBox="1"/>
            <p:nvPr/>
          </p:nvSpPr>
          <p:spPr>
            <a:xfrm>
              <a:off x="6859516" y="1531620"/>
              <a:ext cx="1330467" cy="469392"/>
            </a:xfrm>
            <a:prstGeom prst="rect">
              <a:avLst/>
            </a:prstGeom>
            <a:noFill/>
            <a:ln>
              <a:noFill/>
            </a:ln>
          </p:spPr>
          <p:txBody>
            <a:bodyPr wrap="none" lIns="0" tIns="0" rIns="0" bIns="0" anchor="t" anchorCtr="0">
              <a:spAutoFit/>
            </a:bodyPr>
            <a:lstStyle/>
            <a:p>
              <a:pPr algn="ctr"/>
              <a:r>
                <a:rPr lang="zh-CN" sz="2400" b="1" dirty="0">
                  <a:solidFill>
                    <a:schemeClr val="accent1"/>
                  </a:solidFill>
                  <a:latin typeface="+mn-lt"/>
                  <a:ea typeface="+mn-ea"/>
                  <a:cs typeface="+mn-cs"/>
                </a:rPr>
                <a:t>2018.11</a:t>
              </a:r>
            </a:p>
          </p:txBody>
        </p:sp>
        <p:sp>
          <p:nvSpPr>
            <p:cNvPr id="17" name="TextBox 17"/>
            <p:cNvSpPr txBox="1"/>
            <p:nvPr/>
          </p:nvSpPr>
          <p:spPr>
            <a:xfrm>
              <a:off x="7199090" y="2524125"/>
              <a:ext cx="651320" cy="293370"/>
            </a:xfrm>
            <a:prstGeom prst="rect">
              <a:avLst/>
            </a:prstGeom>
            <a:noFill/>
            <a:ln>
              <a:noFill/>
            </a:ln>
          </p:spPr>
          <p:txBody>
            <a:bodyPr wrap="none" lIns="0" tIns="0" rIns="0" bIns="0" anchor="t" anchorCtr="0">
              <a:spAutoFit/>
            </a:bodyPr>
            <a:lstStyle/>
            <a:p>
              <a:pPr algn="ctr"/>
              <a:r>
                <a:rPr lang="zh-CN" sz="1500" b="1" dirty="0">
                  <a:solidFill>
                    <a:schemeClr val="dk1"/>
                  </a:solidFill>
                  <a:latin typeface="+mn-lt"/>
                  <a:ea typeface="+mn-ea"/>
                  <a:cs typeface="+mn-cs"/>
                </a:rPr>
                <a:t>仲恺所</a:t>
              </a:r>
            </a:p>
          </p:txBody>
        </p:sp>
        <p:sp>
          <p:nvSpPr>
            <p:cNvPr id="18" name="TextBox 18"/>
            <p:cNvSpPr txBox="1"/>
            <p:nvPr/>
          </p:nvSpPr>
          <p:spPr>
            <a:xfrm>
              <a:off x="10174216" y="1531620"/>
              <a:ext cx="1330467" cy="469392"/>
            </a:xfrm>
            <a:prstGeom prst="rect">
              <a:avLst/>
            </a:prstGeom>
            <a:noFill/>
            <a:ln>
              <a:noFill/>
            </a:ln>
          </p:spPr>
          <p:txBody>
            <a:bodyPr wrap="none" lIns="0" tIns="0" rIns="0" bIns="0" anchor="t" anchorCtr="0">
              <a:spAutoFit/>
            </a:bodyPr>
            <a:lstStyle/>
            <a:p>
              <a:pPr algn="ctr"/>
              <a:r>
                <a:rPr lang="zh-CN" sz="2400" b="1" dirty="0">
                  <a:solidFill>
                    <a:schemeClr val="accent2"/>
                  </a:solidFill>
                  <a:latin typeface="+mn-lt"/>
                  <a:ea typeface="+mn-ea"/>
                  <a:cs typeface="+mn-cs"/>
                </a:rPr>
                <a:t>2023.07</a:t>
              </a:r>
            </a:p>
          </p:txBody>
        </p:sp>
        <p:sp>
          <p:nvSpPr>
            <p:cNvPr id="19" name="TextBox 19"/>
            <p:cNvSpPr txBox="1"/>
            <p:nvPr/>
          </p:nvSpPr>
          <p:spPr>
            <a:xfrm>
              <a:off x="10513790" y="2524125"/>
              <a:ext cx="651320" cy="293370"/>
            </a:xfrm>
            <a:prstGeom prst="rect">
              <a:avLst/>
            </a:prstGeom>
            <a:noFill/>
            <a:ln>
              <a:noFill/>
            </a:ln>
          </p:spPr>
          <p:txBody>
            <a:bodyPr wrap="none" lIns="0" tIns="0" rIns="0" bIns="0" anchor="t" anchorCtr="0">
              <a:spAutoFit/>
            </a:bodyPr>
            <a:lstStyle/>
            <a:p>
              <a:pPr algn="ctr"/>
              <a:r>
                <a:rPr lang="zh-CN" sz="1500" b="1" dirty="0">
                  <a:solidFill>
                    <a:schemeClr val="dk1"/>
                  </a:solidFill>
                  <a:latin typeface="+mn-lt"/>
                  <a:ea typeface="+mn-ea"/>
                  <a:cs typeface="+mn-cs"/>
                </a:rPr>
                <a:t>深圳所</a:t>
              </a:r>
            </a:p>
          </p:txBody>
        </p:sp>
        <p:sp>
          <p:nvSpPr>
            <p:cNvPr id="20" name="TextBox 20"/>
            <p:cNvSpPr txBox="1"/>
            <p:nvPr/>
          </p:nvSpPr>
          <p:spPr>
            <a:xfrm>
              <a:off x="582168" y="2946082"/>
              <a:ext cx="6680454" cy="322707"/>
            </a:xfrm>
            <a:prstGeom prst="rect">
              <a:avLst/>
            </a:prstGeom>
            <a:noFill/>
            <a:ln>
              <a:noFill/>
            </a:ln>
          </p:spPr>
          <p:txBody>
            <a:bodyPr wrap="none" lIns="0" tIns="0" rIns="0" bIns="0" anchor="t" anchorCtr="0">
              <a:spAutoFit/>
            </a:bodyPr>
            <a:lstStyle/>
            <a:p>
              <a:pPr algn="l"/>
              <a:r>
                <a:rPr lang="zh-CN" sz="1650" dirty="0">
                  <a:solidFill>
                    <a:schemeClr val="accent6"/>
                  </a:solidFill>
                  <a:latin typeface="+mn-lt"/>
                  <a:ea typeface="+mn-ea"/>
                  <a:cs typeface="+mn-cs"/>
                </a:rPr>
                <a:t>四地布局把区域覆盖、人才集聚与标准化交付连接为一套服务网络。</a:t>
              </a:r>
            </a:p>
          </p:txBody>
        </p:sp>
      </p:grpSp>
      <p:grpSp>
        <p:nvGrpSpPr>
          <p:cNvPr id="28" name="Group 28"/>
          <p:cNvGrpSpPr/>
          <p:nvPr/>
        </p:nvGrpSpPr>
        <p:grpSpPr>
          <a:xfrm>
            <a:off x="582930" y="3600450"/>
            <a:ext cx="3341370" cy="1731645"/>
            <a:chOff x="582930" y="3600450"/>
            <a:chExt cx="3341370" cy="1731645"/>
          </a:xfrm>
        </p:grpSpPr>
        <p:sp>
          <p:nvSpPr>
            <p:cNvPr id="22" name="Line 22"/>
            <p:cNvSpPr/>
            <p:nvPr/>
          </p:nvSpPr>
          <p:spPr>
            <a:xfrm>
              <a:off x="590550" y="3600450"/>
              <a:ext cx="3333750" cy="9525"/>
            </a:xfrm>
            <a:custGeom>
              <a:avLst/>
              <a:gdLst/>
              <a:ahLst/>
              <a:cxnLst/>
              <a:rect l="l" t="t" r="r" b="b"/>
              <a:pathLst>
                <a:path w="3333750" h="9525">
                  <a:moveTo>
                    <a:pt x="0" y="0"/>
                  </a:moveTo>
                  <a:lnTo>
                    <a:pt x="3333750" y="0"/>
                  </a:lnTo>
                </a:path>
              </a:pathLst>
            </a:custGeom>
            <a:noFill/>
            <a:ln w="38100">
              <a:solidFill>
                <a:schemeClr val="accent2"/>
              </a:solidFill>
            </a:ln>
          </p:spPr>
        </p:sp>
        <p:grpSp>
          <p:nvGrpSpPr>
            <p:cNvPr id="25" name="Group 25"/>
            <p:cNvGrpSpPr/>
            <p:nvPr/>
          </p:nvGrpSpPr>
          <p:grpSpPr>
            <a:xfrm>
              <a:off x="633985" y="3858996"/>
              <a:ext cx="236980" cy="262600"/>
              <a:chOff x="633985" y="3858996"/>
              <a:chExt cx="236980" cy="262600"/>
            </a:xfrm>
          </p:grpSpPr>
          <p:sp>
            <p:nvSpPr>
              <p:cNvPr id="23" name="Freeform 23"/>
              <p:cNvSpPr/>
              <p:nvPr/>
            </p:nvSpPr>
            <p:spPr>
              <a:xfrm>
                <a:off x="711994" y="3937000"/>
                <a:ext cx="80963" cy="80963"/>
              </a:xfrm>
              <a:custGeom>
                <a:avLst/>
                <a:gdLst/>
                <a:ahLst/>
                <a:cxnLst/>
                <a:rect l="l" t="t" r="r" b="b"/>
                <a:pathLst>
                  <a:path w="80963" h="80963">
                    <a:moveTo>
                      <a:pt x="0" y="40481"/>
                    </a:moveTo>
                    <a:cubicBezTo>
                      <a:pt x="0" y="62839"/>
                      <a:pt x="18124" y="80963"/>
                      <a:pt x="40481" y="80963"/>
                    </a:cubicBezTo>
                    <a:cubicBezTo>
                      <a:pt x="62839" y="80963"/>
                      <a:pt x="80963" y="62839"/>
                      <a:pt x="80963" y="40481"/>
                    </a:cubicBezTo>
                    <a:cubicBezTo>
                      <a:pt x="80963" y="18124"/>
                      <a:pt x="62839" y="0"/>
                      <a:pt x="40481" y="0"/>
                    </a:cubicBezTo>
                    <a:cubicBezTo>
                      <a:pt x="18124" y="0"/>
                      <a:pt x="0" y="18124"/>
                      <a:pt x="0" y="40481"/>
                    </a:cubicBezTo>
                  </a:path>
                </a:pathLst>
              </a:custGeom>
              <a:noFill/>
              <a:ln w="26988">
                <a:solidFill>
                  <a:schemeClr val="accent2"/>
                </a:solidFill>
              </a:ln>
            </p:spPr>
          </p:sp>
          <p:sp>
            <p:nvSpPr>
              <p:cNvPr id="24" name="Freeform 24"/>
              <p:cNvSpPr/>
              <p:nvPr/>
            </p:nvSpPr>
            <p:spPr>
              <a:xfrm>
                <a:off x="633985" y="3858996"/>
                <a:ext cx="236980" cy="262600"/>
              </a:xfrm>
              <a:custGeom>
                <a:avLst/>
                <a:gdLst/>
                <a:ahLst/>
                <a:cxnLst/>
                <a:rect l="l" t="t" r="r" b="b"/>
                <a:pathLst>
                  <a:path w="236980" h="262600">
                    <a:moveTo>
                      <a:pt x="194824" y="194820"/>
                    </a:moveTo>
                    <a:lnTo>
                      <a:pt x="137570" y="252074"/>
                    </a:lnTo>
                    <a:cubicBezTo>
                      <a:pt x="127033" y="262600"/>
                      <a:pt x="109960" y="262600"/>
                      <a:pt x="99423" y="252074"/>
                    </a:cubicBezTo>
                    <a:lnTo>
                      <a:pt x="42156" y="194820"/>
                    </a:lnTo>
                    <a:cubicBezTo>
                      <a:pt x="0" y="152662"/>
                      <a:pt x="1" y="84313"/>
                      <a:pt x="42158" y="42156"/>
                    </a:cubicBezTo>
                    <a:cubicBezTo>
                      <a:pt x="84315" y="0"/>
                      <a:pt x="152665" y="0"/>
                      <a:pt x="194822" y="42156"/>
                    </a:cubicBezTo>
                    <a:cubicBezTo>
                      <a:pt x="236979" y="84313"/>
                      <a:pt x="236980" y="152662"/>
                      <a:pt x="194824" y="194820"/>
                    </a:cubicBezTo>
                  </a:path>
                </a:pathLst>
              </a:custGeom>
              <a:noFill/>
              <a:ln w="26988">
                <a:solidFill>
                  <a:schemeClr val="accent2"/>
                </a:solidFill>
              </a:ln>
            </p:spPr>
          </p:sp>
        </p:grpSp>
        <p:sp>
          <p:nvSpPr>
            <p:cNvPr id="26" name="TextBox 26"/>
            <p:cNvSpPr txBox="1"/>
            <p:nvPr/>
          </p:nvSpPr>
          <p:spPr>
            <a:xfrm>
              <a:off x="1056132" y="3869055"/>
              <a:ext cx="2099196"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广州｜协作平台</a:t>
              </a:r>
            </a:p>
          </p:txBody>
        </p:sp>
        <p:sp>
          <p:nvSpPr>
            <p:cNvPr id="27" name="TextBox 27"/>
            <p:cNvSpPr txBox="1"/>
            <p:nvPr/>
          </p:nvSpPr>
          <p:spPr>
            <a:xfrm>
              <a:off x="582930" y="4391025"/>
              <a:ext cx="2872740" cy="941070"/>
            </a:xfrm>
            <a:prstGeom prst="rect">
              <a:avLst/>
            </a:prstGeom>
            <a:noFill/>
            <a:ln>
              <a:noFill/>
            </a:ln>
          </p:spPr>
          <p:txBody>
            <a:bodyPr wrap="none" lIns="0" tIns="0" rIns="0" bIns="0" anchor="t" anchorCtr="0">
              <a:spAutoFit/>
            </a:bodyPr>
            <a:lstStyle/>
            <a:p>
              <a:pPr algn="l">
                <a:lnSpc>
                  <a:spcPts val="2550"/>
                </a:lnSpc>
              </a:pPr>
              <a:r>
                <a:rPr lang="zh-CN" sz="1500" dirty="0">
                  <a:solidFill>
                    <a:schemeClr val="dk1"/>
                  </a:solidFill>
                  <a:latin typeface="+mn-lt"/>
                  <a:ea typeface="+mn-ea"/>
                  <a:cs typeface="+mn-cs"/>
                </a:rPr>
                <a:t>珠江新城平台连接湾区资源</a:t>
              </a:r>
              <a:br/>
              <a:r>
                <a:rPr lang="zh-CN" sz="1500" dirty="0">
                  <a:solidFill>
                    <a:schemeClr val="dk1"/>
                  </a:solidFill>
                  <a:latin typeface="+mn-lt"/>
                  <a:ea typeface="+mn-ea"/>
                  <a:cs typeface="+mn-cs"/>
                </a:rPr>
                <a:t>推动团队协作与专业分工</a:t>
              </a:r>
              <a:br/>
              <a:r>
                <a:rPr lang="zh-CN" sz="1500" dirty="0">
                  <a:solidFill>
                    <a:schemeClr val="dk1"/>
                  </a:solidFill>
                  <a:latin typeface="+mn-lt"/>
                  <a:ea typeface="+mn-ea"/>
                  <a:cs typeface="+mn-cs"/>
                </a:rPr>
                <a:t>制度化｜系统化｜标准化｜专业化</a:t>
              </a:r>
            </a:p>
          </p:txBody>
        </p:sp>
      </p:grpSp>
      <p:grpSp>
        <p:nvGrpSpPr>
          <p:cNvPr id="38" name="Group 38"/>
          <p:cNvGrpSpPr/>
          <p:nvPr/>
        </p:nvGrpSpPr>
        <p:grpSpPr>
          <a:xfrm>
            <a:off x="4392930" y="3600450"/>
            <a:ext cx="3341370" cy="1731645"/>
            <a:chOff x="4392930" y="3600450"/>
            <a:chExt cx="3341370" cy="1731645"/>
          </a:xfrm>
        </p:grpSpPr>
        <p:sp>
          <p:nvSpPr>
            <p:cNvPr id="29" name="Line 29"/>
            <p:cNvSpPr/>
            <p:nvPr/>
          </p:nvSpPr>
          <p:spPr>
            <a:xfrm>
              <a:off x="4400550" y="3600450"/>
              <a:ext cx="3333750" cy="9525"/>
            </a:xfrm>
            <a:custGeom>
              <a:avLst/>
              <a:gdLst/>
              <a:ahLst/>
              <a:cxnLst/>
              <a:rect l="l" t="t" r="r" b="b"/>
              <a:pathLst>
                <a:path w="3333750" h="9525">
                  <a:moveTo>
                    <a:pt x="0" y="0"/>
                  </a:moveTo>
                  <a:lnTo>
                    <a:pt x="3333750" y="0"/>
                  </a:lnTo>
                </a:path>
              </a:pathLst>
            </a:custGeom>
            <a:noFill/>
            <a:ln w="38100">
              <a:solidFill>
                <a:schemeClr val="accent1"/>
              </a:solidFill>
            </a:ln>
          </p:spPr>
        </p:sp>
        <p:grpSp>
          <p:nvGrpSpPr>
            <p:cNvPr id="35" name="Group 35"/>
            <p:cNvGrpSpPr/>
            <p:nvPr/>
          </p:nvGrpSpPr>
          <p:grpSpPr>
            <a:xfrm>
              <a:off x="4441031" y="3869531"/>
              <a:ext cx="242888" cy="242888"/>
              <a:chOff x="4441031" y="3869531"/>
              <a:chExt cx="242888" cy="242888"/>
            </a:xfrm>
          </p:grpSpPr>
          <p:sp>
            <p:nvSpPr>
              <p:cNvPr id="30" name="Freeform 30"/>
              <p:cNvSpPr/>
              <p:nvPr/>
            </p:nvSpPr>
            <p:spPr>
              <a:xfrm>
                <a:off x="4441031" y="3869531"/>
                <a:ext cx="242888" cy="242888"/>
              </a:xfrm>
              <a:custGeom>
                <a:avLst/>
                <a:gdLst/>
                <a:ahLst/>
                <a:cxnLst/>
                <a:rect l="l" t="t" r="r" b="b"/>
                <a:pathLst>
                  <a:path w="242888" h="242888">
                    <a:moveTo>
                      <a:pt x="0" y="121444"/>
                    </a:moveTo>
                    <a:cubicBezTo>
                      <a:pt x="0" y="188516"/>
                      <a:pt x="54372" y="242888"/>
                      <a:pt x="121444" y="242888"/>
                    </a:cubicBezTo>
                    <a:cubicBezTo>
                      <a:pt x="188516" y="242888"/>
                      <a:pt x="242888" y="188516"/>
                      <a:pt x="242888" y="121444"/>
                    </a:cubicBezTo>
                    <a:cubicBezTo>
                      <a:pt x="242888" y="54372"/>
                      <a:pt x="188516" y="0"/>
                      <a:pt x="121444" y="0"/>
                    </a:cubicBezTo>
                    <a:cubicBezTo>
                      <a:pt x="54372" y="0"/>
                      <a:pt x="0" y="54372"/>
                      <a:pt x="0" y="121444"/>
                    </a:cubicBezTo>
                  </a:path>
                </a:pathLst>
              </a:custGeom>
              <a:noFill/>
              <a:ln w="26988">
                <a:solidFill>
                  <a:schemeClr val="accent1"/>
                </a:solidFill>
              </a:ln>
            </p:spPr>
          </p:sp>
          <p:sp>
            <p:nvSpPr>
              <p:cNvPr id="31" name="Freeform 31"/>
              <p:cNvSpPr/>
              <p:nvPr/>
            </p:nvSpPr>
            <p:spPr>
              <a:xfrm>
                <a:off x="4449128" y="3950494"/>
                <a:ext cx="226696" cy="9525"/>
              </a:xfrm>
              <a:custGeom>
                <a:avLst/>
                <a:gdLst/>
                <a:ahLst/>
                <a:cxnLst/>
                <a:rect l="l" t="t" r="r" b="b"/>
                <a:pathLst>
                  <a:path w="226696" h="9525">
                    <a:moveTo>
                      <a:pt x="0" y="0"/>
                    </a:moveTo>
                    <a:lnTo>
                      <a:pt x="226696" y="0"/>
                    </a:lnTo>
                  </a:path>
                </a:pathLst>
              </a:custGeom>
              <a:noFill/>
              <a:ln w="26988">
                <a:solidFill>
                  <a:schemeClr val="accent1"/>
                </a:solidFill>
              </a:ln>
            </p:spPr>
          </p:sp>
          <p:sp>
            <p:nvSpPr>
              <p:cNvPr id="32" name="Freeform 32"/>
              <p:cNvSpPr/>
              <p:nvPr/>
            </p:nvSpPr>
            <p:spPr>
              <a:xfrm>
                <a:off x="4449128" y="4031457"/>
                <a:ext cx="226696" cy="9525"/>
              </a:xfrm>
              <a:custGeom>
                <a:avLst/>
                <a:gdLst/>
                <a:ahLst/>
                <a:cxnLst/>
                <a:rect l="l" t="t" r="r" b="b"/>
                <a:pathLst>
                  <a:path w="226696" h="9525">
                    <a:moveTo>
                      <a:pt x="0" y="0"/>
                    </a:moveTo>
                    <a:lnTo>
                      <a:pt x="226696" y="0"/>
                    </a:lnTo>
                  </a:path>
                </a:pathLst>
              </a:custGeom>
              <a:noFill/>
              <a:ln w="26988">
                <a:solidFill>
                  <a:schemeClr val="accent1"/>
                </a:solidFill>
              </a:ln>
            </p:spPr>
          </p:sp>
          <p:sp>
            <p:nvSpPr>
              <p:cNvPr id="33" name="Freeform 33"/>
              <p:cNvSpPr/>
              <p:nvPr/>
            </p:nvSpPr>
            <p:spPr>
              <a:xfrm>
                <a:off x="4509350" y="3869531"/>
                <a:ext cx="46379" cy="242888"/>
              </a:xfrm>
              <a:custGeom>
                <a:avLst/>
                <a:gdLst/>
                <a:ahLst/>
                <a:cxnLst/>
                <a:rect l="l" t="t" r="r" b="b"/>
                <a:pathLst>
                  <a:path w="46379" h="242888">
                    <a:moveTo>
                      <a:pt x="46379" y="0"/>
                    </a:moveTo>
                    <a:cubicBezTo>
                      <a:pt x="0" y="74321"/>
                      <a:pt x="0" y="168567"/>
                      <a:pt x="46379" y="242888"/>
                    </a:cubicBezTo>
                  </a:path>
                </a:pathLst>
              </a:custGeom>
              <a:noFill/>
              <a:ln w="26988">
                <a:solidFill>
                  <a:schemeClr val="accent1"/>
                </a:solidFill>
              </a:ln>
            </p:spPr>
          </p:sp>
          <p:sp>
            <p:nvSpPr>
              <p:cNvPr id="34" name="Freeform 34"/>
              <p:cNvSpPr/>
              <p:nvPr/>
            </p:nvSpPr>
            <p:spPr>
              <a:xfrm>
                <a:off x="4569222" y="3869531"/>
                <a:ext cx="46379" cy="242888"/>
              </a:xfrm>
              <a:custGeom>
                <a:avLst/>
                <a:gdLst/>
                <a:ahLst/>
                <a:cxnLst/>
                <a:rect l="l" t="t" r="r" b="b"/>
                <a:pathLst>
                  <a:path w="46379" h="242888">
                    <a:moveTo>
                      <a:pt x="0" y="0"/>
                    </a:moveTo>
                    <a:cubicBezTo>
                      <a:pt x="46379" y="74321"/>
                      <a:pt x="46379" y="168567"/>
                      <a:pt x="0" y="242888"/>
                    </a:cubicBezTo>
                  </a:path>
                </a:pathLst>
              </a:custGeom>
              <a:noFill/>
              <a:ln w="26988">
                <a:solidFill>
                  <a:schemeClr val="accent1"/>
                </a:solidFill>
              </a:ln>
            </p:spPr>
          </p:sp>
        </p:grpSp>
        <p:sp>
          <p:nvSpPr>
            <p:cNvPr id="36" name="TextBox 36"/>
            <p:cNvSpPr txBox="1"/>
            <p:nvPr/>
          </p:nvSpPr>
          <p:spPr>
            <a:xfrm>
              <a:off x="4866132" y="3869055"/>
              <a:ext cx="2099196"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深圳｜人才前沿</a:t>
              </a:r>
            </a:p>
          </p:txBody>
        </p:sp>
        <p:sp>
          <p:nvSpPr>
            <p:cNvPr id="37" name="TextBox 37"/>
            <p:cNvSpPr txBox="1"/>
            <p:nvPr/>
          </p:nvSpPr>
          <p:spPr>
            <a:xfrm>
              <a:off x="4392930" y="4391025"/>
              <a:ext cx="2301240" cy="941070"/>
            </a:xfrm>
            <a:prstGeom prst="rect">
              <a:avLst/>
            </a:prstGeom>
            <a:noFill/>
            <a:ln>
              <a:noFill/>
            </a:ln>
          </p:spPr>
          <p:txBody>
            <a:bodyPr wrap="none" lIns="0" tIns="0" rIns="0" bIns="0" anchor="t" anchorCtr="0">
              <a:spAutoFit/>
            </a:bodyPr>
            <a:lstStyle/>
            <a:p>
              <a:pPr algn="l">
                <a:lnSpc>
                  <a:spcPts val="2550"/>
                </a:lnSpc>
              </a:pPr>
              <a:r>
                <a:rPr lang="zh-CN" sz="1500" dirty="0">
                  <a:solidFill>
                    <a:schemeClr val="dk1"/>
                  </a:solidFill>
                  <a:latin typeface="+mn-lt"/>
                  <a:ea typeface="+mn-ea"/>
                  <a:cs typeface="+mn-cs"/>
                </a:rPr>
                <a:t>立足福田深科技城</a:t>
              </a:r>
              <a:br/>
              <a:r>
                <a:rPr lang="zh-CN" sz="1500" dirty="0">
                  <a:solidFill>
                    <a:schemeClr val="dk1"/>
                  </a:solidFill>
                  <a:latin typeface="+mn-lt"/>
                  <a:ea typeface="+mn-ea"/>
                  <a:cs typeface="+mn-cs"/>
                </a:rPr>
                <a:t>汇聚本地优秀律师人才</a:t>
              </a:r>
              <a:br/>
              <a:r>
                <a:rPr lang="zh-CN" sz="1500" dirty="0">
                  <a:solidFill>
                    <a:schemeClr val="dk1"/>
                  </a:solidFill>
                  <a:latin typeface="+mn-lt"/>
                  <a:ea typeface="+mn-ea"/>
                  <a:cs typeface="+mn-cs"/>
                </a:rPr>
                <a:t>助力法治先行示范城市建设</a:t>
              </a:r>
            </a:p>
          </p:txBody>
        </p:sp>
      </p:grpSp>
      <p:grpSp>
        <p:nvGrpSpPr>
          <p:cNvPr id="51" name="Group 51"/>
          <p:cNvGrpSpPr/>
          <p:nvPr/>
        </p:nvGrpSpPr>
        <p:grpSpPr>
          <a:xfrm>
            <a:off x="8202168" y="3600450"/>
            <a:ext cx="3342132" cy="1859089"/>
            <a:chOff x="8202168" y="3600450"/>
            <a:chExt cx="3342132" cy="1859089"/>
          </a:xfrm>
        </p:grpSpPr>
        <p:sp>
          <p:nvSpPr>
            <p:cNvPr id="39" name="Line 39"/>
            <p:cNvSpPr/>
            <p:nvPr/>
          </p:nvSpPr>
          <p:spPr>
            <a:xfrm>
              <a:off x="8210550" y="3600450"/>
              <a:ext cx="3333750" cy="9525"/>
            </a:xfrm>
            <a:custGeom>
              <a:avLst/>
              <a:gdLst/>
              <a:ahLst/>
              <a:cxnLst/>
              <a:rect l="l" t="t" r="r" b="b"/>
              <a:pathLst>
                <a:path w="3333750" h="9525">
                  <a:moveTo>
                    <a:pt x="0" y="0"/>
                  </a:moveTo>
                  <a:lnTo>
                    <a:pt x="3333750" y="0"/>
                  </a:lnTo>
                </a:path>
              </a:pathLst>
            </a:custGeom>
            <a:noFill/>
            <a:ln w="38100">
              <a:solidFill>
                <a:schemeClr val="accent3"/>
              </a:solidFill>
            </a:ln>
          </p:spPr>
        </p:sp>
        <p:grpSp>
          <p:nvGrpSpPr>
            <p:cNvPr id="48" name="Group 48"/>
            <p:cNvGrpSpPr/>
            <p:nvPr/>
          </p:nvGrpSpPr>
          <p:grpSpPr>
            <a:xfrm>
              <a:off x="8251031" y="3869531"/>
              <a:ext cx="242888" cy="256382"/>
              <a:chOff x="8251031" y="3869531"/>
              <a:chExt cx="242888" cy="256382"/>
            </a:xfrm>
          </p:grpSpPr>
          <p:sp>
            <p:nvSpPr>
              <p:cNvPr id="40" name="Freeform 40"/>
              <p:cNvSpPr/>
              <p:nvPr/>
            </p:nvSpPr>
            <p:spPr>
              <a:xfrm>
                <a:off x="8291513" y="3869531"/>
                <a:ext cx="161925" cy="161925"/>
              </a:xfrm>
              <a:custGeom>
                <a:avLst/>
                <a:gdLst/>
                <a:ahLst/>
                <a:cxnLst/>
                <a:rect l="l" t="t" r="r" b="b"/>
                <a:pathLst>
                  <a:path w="161925" h="161925">
                    <a:moveTo>
                      <a:pt x="0" y="80963"/>
                    </a:moveTo>
                    <a:cubicBezTo>
                      <a:pt x="0" y="125677"/>
                      <a:pt x="36248" y="161925"/>
                      <a:pt x="80963" y="161925"/>
                    </a:cubicBezTo>
                    <a:cubicBezTo>
                      <a:pt x="125677" y="161925"/>
                      <a:pt x="161925" y="125677"/>
                      <a:pt x="161925" y="80963"/>
                    </a:cubicBezTo>
                    <a:cubicBezTo>
                      <a:pt x="161925" y="36248"/>
                      <a:pt x="125677" y="0"/>
                      <a:pt x="80963" y="0"/>
                    </a:cubicBezTo>
                    <a:cubicBezTo>
                      <a:pt x="36248" y="0"/>
                      <a:pt x="0" y="36248"/>
                      <a:pt x="0" y="80963"/>
                    </a:cubicBezTo>
                  </a:path>
                </a:pathLst>
              </a:custGeom>
              <a:noFill/>
              <a:ln w="26988">
                <a:solidFill>
                  <a:schemeClr val="accent3"/>
                </a:solidFill>
              </a:ln>
            </p:spPr>
          </p:sp>
          <p:sp>
            <p:nvSpPr>
              <p:cNvPr id="41" name="Freeform 41"/>
              <p:cNvSpPr/>
              <p:nvPr/>
            </p:nvSpPr>
            <p:spPr>
              <a:xfrm>
                <a:off x="8372475" y="3869531"/>
                <a:ext cx="26988" cy="161925"/>
              </a:xfrm>
              <a:custGeom>
                <a:avLst/>
                <a:gdLst/>
                <a:ahLst/>
                <a:cxnLst/>
                <a:rect l="l" t="t" r="r" b="b"/>
                <a:pathLst>
                  <a:path w="26988" h="161925">
                    <a:moveTo>
                      <a:pt x="0" y="0"/>
                    </a:moveTo>
                    <a:cubicBezTo>
                      <a:pt x="17987" y="4493"/>
                      <a:pt x="26988" y="31481"/>
                      <a:pt x="26988" y="80963"/>
                    </a:cubicBezTo>
                    <a:cubicBezTo>
                      <a:pt x="26988" y="130444"/>
                      <a:pt x="17987" y="157432"/>
                      <a:pt x="0" y="161925"/>
                    </a:cubicBezTo>
                  </a:path>
                </a:pathLst>
              </a:custGeom>
              <a:noFill/>
              <a:ln w="26988">
                <a:solidFill>
                  <a:schemeClr val="accent3"/>
                </a:solidFill>
              </a:ln>
            </p:spPr>
          </p:sp>
          <p:sp>
            <p:nvSpPr>
              <p:cNvPr id="42" name="Freeform 42"/>
              <p:cNvSpPr/>
              <p:nvPr/>
            </p:nvSpPr>
            <p:spPr>
              <a:xfrm>
                <a:off x="8345488" y="3869531"/>
                <a:ext cx="26988" cy="161925"/>
              </a:xfrm>
              <a:custGeom>
                <a:avLst/>
                <a:gdLst/>
                <a:ahLst/>
                <a:cxnLst/>
                <a:rect l="l" t="t" r="r" b="b"/>
                <a:pathLst>
                  <a:path w="26988" h="161925">
                    <a:moveTo>
                      <a:pt x="26988" y="0"/>
                    </a:moveTo>
                    <a:cubicBezTo>
                      <a:pt x="9000" y="4493"/>
                      <a:pt x="0" y="31481"/>
                      <a:pt x="0" y="80963"/>
                    </a:cubicBezTo>
                    <a:cubicBezTo>
                      <a:pt x="0" y="130444"/>
                      <a:pt x="9000" y="157432"/>
                      <a:pt x="26988" y="161925"/>
                    </a:cubicBezTo>
                  </a:path>
                </a:pathLst>
              </a:custGeom>
              <a:noFill/>
              <a:ln w="26988">
                <a:solidFill>
                  <a:schemeClr val="accent3"/>
                </a:solidFill>
              </a:ln>
            </p:spPr>
          </p:sp>
          <p:sp>
            <p:nvSpPr>
              <p:cNvPr id="43" name="Freeform 43"/>
              <p:cNvSpPr/>
              <p:nvPr/>
            </p:nvSpPr>
            <p:spPr>
              <a:xfrm>
                <a:off x="8291513" y="3950494"/>
                <a:ext cx="161925" cy="9525"/>
              </a:xfrm>
              <a:custGeom>
                <a:avLst/>
                <a:gdLst/>
                <a:ahLst/>
                <a:cxnLst/>
                <a:rect l="l" t="t" r="r" b="b"/>
                <a:pathLst>
                  <a:path w="161925" h="9525">
                    <a:moveTo>
                      <a:pt x="0" y="0"/>
                    </a:moveTo>
                    <a:lnTo>
                      <a:pt x="161925" y="0"/>
                    </a:lnTo>
                  </a:path>
                </a:pathLst>
              </a:custGeom>
              <a:noFill/>
              <a:ln w="26988">
                <a:solidFill>
                  <a:schemeClr val="accent3"/>
                </a:solidFill>
              </a:ln>
            </p:spPr>
          </p:sp>
          <p:sp>
            <p:nvSpPr>
              <p:cNvPr id="44" name="Freeform 44"/>
              <p:cNvSpPr/>
              <p:nvPr/>
            </p:nvSpPr>
            <p:spPr>
              <a:xfrm>
                <a:off x="8251031" y="4098926"/>
                <a:ext cx="94456" cy="9525"/>
              </a:xfrm>
              <a:custGeom>
                <a:avLst/>
                <a:gdLst/>
                <a:ahLst/>
                <a:cxnLst/>
                <a:rect l="l" t="t" r="r" b="b"/>
                <a:pathLst>
                  <a:path w="94456" h="9525">
                    <a:moveTo>
                      <a:pt x="0" y="0"/>
                    </a:moveTo>
                    <a:lnTo>
                      <a:pt x="94456" y="0"/>
                    </a:lnTo>
                  </a:path>
                </a:pathLst>
              </a:custGeom>
              <a:noFill/>
              <a:ln w="26988">
                <a:solidFill>
                  <a:schemeClr val="accent3"/>
                </a:solidFill>
              </a:ln>
            </p:spPr>
          </p:sp>
          <p:sp>
            <p:nvSpPr>
              <p:cNvPr id="45" name="Freeform 45"/>
              <p:cNvSpPr/>
              <p:nvPr/>
            </p:nvSpPr>
            <p:spPr>
              <a:xfrm>
                <a:off x="8399463" y="4098926"/>
                <a:ext cx="94456" cy="9525"/>
              </a:xfrm>
              <a:custGeom>
                <a:avLst/>
                <a:gdLst/>
                <a:ahLst/>
                <a:cxnLst/>
                <a:rect l="l" t="t" r="r" b="b"/>
                <a:pathLst>
                  <a:path w="94456" h="9525">
                    <a:moveTo>
                      <a:pt x="0" y="0"/>
                    </a:moveTo>
                    <a:lnTo>
                      <a:pt x="94456" y="0"/>
                    </a:lnTo>
                  </a:path>
                </a:pathLst>
              </a:custGeom>
              <a:noFill/>
              <a:ln w="26988">
                <a:solidFill>
                  <a:schemeClr val="accent3"/>
                </a:solidFill>
              </a:ln>
            </p:spPr>
          </p:sp>
          <p:sp>
            <p:nvSpPr>
              <p:cNvPr id="46" name="Freeform 46"/>
              <p:cNvSpPr/>
              <p:nvPr/>
            </p:nvSpPr>
            <p:spPr>
              <a:xfrm>
                <a:off x="8345488" y="4071938"/>
                <a:ext cx="53975" cy="53975"/>
              </a:xfrm>
              <a:custGeom>
                <a:avLst/>
                <a:gdLst/>
                <a:ahLst/>
                <a:cxnLst/>
                <a:rect l="l" t="t" r="r" b="b"/>
                <a:pathLst>
                  <a:path w="53975" h="53975">
                    <a:moveTo>
                      <a:pt x="0" y="26988"/>
                    </a:moveTo>
                    <a:cubicBezTo>
                      <a:pt x="0" y="41892"/>
                      <a:pt x="12083" y="53975"/>
                      <a:pt x="26988" y="53975"/>
                    </a:cubicBezTo>
                    <a:cubicBezTo>
                      <a:pt x="41892" y="53975"/>
                      <a:pt x="53975" y="41892"/>
                      <a:pt x="53975" y="26988"/>
                    </a:cubicBezTo>
                    <a:cubicBezTo>
                      <a:pt x="53975" y="12083"/>
                      <a:pt x="41892" y="0"/>
                      <a:pt x="26988" y="0"/>
                    </a:cubicBezTo>
                    <a:cubicBezTo>
                      <a:pt x="12083" y="0"/>
                      <a:pt x="0" y="12083"/>
                      <a:pt x="0" y="26988"/>
                    </a:cubicBezTo>
                  </a:path>
                </a:pathLst>
              </a:custGeom>
              <a:noFill/>
              <a:ln w="26988">
                <a:solidFill>
                  <a:schemeClr val="accent3"/>
                </a:solidFill>
              </a:ln>
            </p:spPr>
          </p:sp>
          <p:sp>
            <p:nvSpPr>
              <p:cNvPr id="47" name="Freeform 47"/>
              <p:cNvSpPr/>
              <p:nvPr/>
            </p:nvSpPr>
            <p:spPr>
              <a:xfrm>
                <a:off x="8372475" y="4031457"/>
                <a:ext cx="9525" cy="40481"/>
              </a:xfrm>
              <a:custGeom>
                <a:avLst/>
                <a:gdLst/>
                <a:ahLst/>
                <a:cxnLst/>
                <a:rect l="l" t="t" r="r" b="b"/>
                <a:pathLst>
                  <a:path w="9525" h="40481">
                    <a:moveTo>
                      <a:pt x="0" y="0"/>
                    </a:moveTo>
                    <a:lnTo>
                      <a:pt x="0" y="40481"/>
                    </a:lnTo>
                  </a:path>
                </a:pathLst>
              </a:custGeom>
              <a:noFill/>
              <a:ln w="26988">
                <a:solidFill>
                  <a:schemeClr val="accent3"/>
                </a:solidFill>
              </a:ln>
            </p:spPr>
          </p:sp>
        </p:grpSp>
        <p:sp>
          <p:nvSpPr>
            <p:cNvPr id="49" name="TextBox 49"/>
            <p:cNvSpPr txBox="1"/>
            <p:nvPr/>
          </p:nvSpPr>
          <p:spPr>
            <a:xfrm>
              <a:off x="8676132" y="3869055"/>
              <a:ext cx="2099196"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四地｜统一交付</a:t>
              </a:r>
            </a:p>
          </p:txBody>
        </p:sp>
        <p:sp>
          <p:nvSpPr>
            <p:cNvPr id="50" name="TextBox 50"/>
            <p:cNvSpPr txBox="1"/>
            <p:nvPr/>
          </p:nvSpPr>
          <p:spPr>
            <a:xfrm>
              <a:off x="8202168" y="4374832"/>
              <a:ext cx="1116902" cy="1084707"/>
            </a:xfrm>
            <a:prstGeom prst="rect">
              <a:avLst/>
            </a:prstGeom>
            <a:noFill/>
            <a:ln>
              <a:noFill/>
            </a:ln>
          </p:spPr>
          <p:txBody>
            <a:bodyPr wrap="none" lIns="0" tIns="0" rIns="0" bIns="0" anchor="t" anchorCtr="0">
              <a:spAutoFit/>
            </a:bodyPr>
            <a:lstStyle/>
            <a:p>
              <a:pPr algn="l">
                <a:lnSpc>
                  <a:spcPts val="3000"/>
                </a:lnSpc>
              </a:pPr>
              <a:r>
                <a:rPr lang="zh-CN" sz="1650" b="1" dirty="0">
                  <a:solidFill>
                    <a:schemeClr val="dk1"/>
                  </a:solidFill>
                  <a:latin typeface="+mn-lt"/>
                  <a:ea typeface="+mn-ea"/>
                  <a:cs typeface="+mn-cs"/>
                </a:rPr>
                <a:t>清单化管理</a:t>
              </a:r>
              <a:br/>
              <a:r>
                <a:rPr lang="zh-CN" sz="1650" b="1" dirty="0">
                  <a:solidFill>
                    <a:schemeClr val="dk1"/>
                  </a:solidFill>
                  <a:latin typeface="+mn-lt"/>
                  <a:ea typeface="+mn-ea"/>
                  <a:cs typeface="+mn-cs"/>
                </a:rPr>
                <a:t>团队化执行</a:t>
              </a:r>
              <a:br/>
              <a:r>
                <a:rPr lang="zh-CN" sz="1650" b="1" dirty="0">
                  <a:solidFill>
                    <a:schemeClr val="dk1"/>
                  </a:solidFill>
                  <a:latin typeface="+mn-lt"/>
                  <a:ea typeface="+mn-ea"/>
                  <a:cs typeface="+mn-cs"/>
                </a:rPr>
                <a:t>可视化成果</a:t>
              </a:r>
            </a:p>
          </p:txBody>
        </p:sp>
      </p:grpSp>
      <p:grpSp>
        <p:nvGrpSpPr>
          <p:cNvPr id="55" name="Group 55"/>
          <p:cNvGrpSpPr/>
          <p:nvPr/>
        </p:nvGrpSpPr>
        <p:grpSpPr>
          <a:xfrm>
            <a:off x="528066" y="6286500"/>
            <a:ext cx="11135868" cy="387287"/>
            <a:chOff x="528066" y="6286500"/>
            <a:chExt cx="11135868" cy="387287"/>
          </a:xfrm>
        </p:grpSpPr>
        <p:sp>
          <p:nvSpPr>
            <p:cNvPr id="52" name="Line 52"/>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53" name="TextBox 53"/>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54" name="TextBox 54"/>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04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3905250" cy="6858000"/>
          </a:xfrm>
          <a:prstGeom prst="rect">
            <a:avLst/>
          </a:prstGeom>
          <a:solidFill>
            <a:schemeClr val="accent1"/>
          </a:solidFill>
          <a:ln>
            <a:noFill/>
          </a:ln>
        </p:spPr>
      </p:sp>
      <p:sp>
        <p:nvSpPr>
          <p:cNvPr id="3" name="Rectangle 3"/>
          <p:cNvSpPr/>
          <p:nvPr/>
        </p:nvSpPr>
        <p:spPr>
          <a:xfrm>
            <a:off x="3790950" y="0"/>
            <a:ext cx="114300" cy="6858000"/>
          </a:xfrm>
          <a:prstGeom prst="rect">
            <a:avLst/>
          </a:prstGeom>
          <a:solidFill>
            <a:schemeClr val="accent2"/>
          </a:solidFill>
          <a:ln>
            <a:noFill/>
          </a:ln>
        </p:spPr>
      </p:sp>
      <p:grpSp>
        <p:nvGrpSpPr>
          <p:cNvPr id="6" name="Group 6"/>
          <p:cNvGrpSpPr/>
          <p:nvPr/>
        </p:nvGrpSpPr>
        <p:grpSpPr>
          <a:xfrm>
            <a:off x="4327398" y="330518"/>
            <a:ext cx="3812477" cy="1355217"/>
            <a:chOff x="4327398" y="330518"/>
            <a:chExt cx="3812477" cy="1355217"/>
          </a:xfrm>
        </p:grpSpPr>
        <p:sp>
          <p:nvSpPr>
            <p:cNvPr id="4" name="TextBox 4"/>
            <p:cNvSpPr txBox="1"/>
            <p:nvPr/>
          </p:nvSpPr>
          <p:spPr>
            <a:xfrm>
              <a:off x="4336542" y="330518"/>
              <a:ext cx="161663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03 / GOVERNANCE</a:t>
              </a:r>
            </a:p>
          </p:txBody>
        </p:sp>
        <p:sp>
          <p:nvSpPr>
            <p:cNvPr id="5" name="TextBox 5"/>
            <p:cNvSpPr txBox="1"/>
            <p:nvPr/>
          </p:nvSpPr>
          <p:spPr>
            <a:xfrm>
              <a:off x="4327398" y="574358"/>
              <a:ext cx="3812477" cy="1111377"/>
            </a:xfrm>
            <a:prstGeom prst="rect">
              <a:avLst/>
            </a:prstGeom>
            <a:noFill/>
            <a:ln>
              <a:noFill/>
            </a:ln>
          </p:spPr>
          <p:txBody>
            <a:bodyPr wrap="none" lIns="0" tIns="0" rIns="0" bIns="0" anchor="t" anchorCtr="0">
              <a:spAutoFit/>
            </a:bodyPr>
            <a:lstStyle/>
            <a:p>
              <a:pPr algn="l">
                <a:lnSpc>
                  <a:spcPts val="3900"/>
                </a:lnSpc>
              </a:pPr>
              <a:r>
                <a:rPr lang="zh-CN" sz="3150" b="1" dirty="0">
                  <a:solidFill>
                    <a:schemeClr val="accent1"/>
                  </a:solidFill>
                  <a:latin typeface="+mn-lt"/>
                  <a:ea typeface="+mn-ea"/>
                  <a:cs typeface="+mn-cs"/>
                </a:rPr>
                <a:t>十大建设把使命愿景</a:t>
              </a:r>
              <a:br/>
              <a:r>
                <a:rPr lang="zh-CN" sz="3150" b="1" dirty="0">
                  <a:solidFill>
                    <a:schemeClr val="accent1"/>
                  </a:solidFill>
                  <a:latin typeface="+mn-lt"/>
                  <a:ea typeface="+mn-ea"/>
                  <a:cs typeface="+mn-cs"/>
                </a:rPr>
                <a:t>转化为稳定交付能力</a:t>
              </a:r>
            </a:p>
          </p:txBody>
        </p:sp>
      </p:grpSp>
      <p:grpSp>
        <p:nvGrpSpPr>
          <p:cNvPr id="19" name="Group 19"/>
          <p:cNvGrpSpPr/>
          <p:nvPr/>
        </p:nvGrpSpPr>
        <p:grpSpPr>
          <a:xfrm>
            <a:off x="503682" y="640556"/>
            <a:ext cx="2830068" cy="4859369"/>
            <a:chOff x="503682" y="640556"/>
            <a:chExt cx="2830068" cy="4859369"/>
          </a:xfrm>
        </p:grpSpPr>
        <p:grpSp>
          <p:nvGrpSpPr>
            <p:cNvPr id="12" name="Group 12"/>
            <p:cNvGrpSpPr/>
            <p:nvPr/>
          </p:nvGrpSpPr>
          <p:grpSpPr>
            <a:xfrm>
              <a:off x="564356" y="640556"/>
              <a:ext cx="300037" cy="292894"/>
              <a:chOff x="564356" y="640556"/>
              <a:chExt cx="300037" cy="292894"/>
            </a:xfrm>
          </p:grpSpPr>
          <p:sp>
            <p:nvSpPr>
              <p:cNvPr id="7" name="Freeform 7"/>
              <p:cNvSpPr/>
              <p:nvPr/>
            </p:nvSpPr>
            <p:spPr>
              <a:xfrm>
                <a:off x="631031" y="923925"/>
                <a:ext cx="166688" cy="9525"/>
              </a:xfrm>
              <a:custGeom>
                <a:avLst/>
                <a:gdLst/>
                <a:ahLst/>
                <a:cxnLst/>
                <a:rect l="l" t="t" r="r" b="b"/>
                <a:pathLst>
                  <a:path w="166688" h="9525">
                    <a:moveTo>
                      <a:pt x="0" y="0"/>
                    </a:moveTo>
                    <a:lnTo>
                      <a:pt x="166688" y="0"/>
                    </a:lnTo>
                  </a:path>
                </a:pathLst>
              </a:custGeom>
              <a:noFill/>
              <a:ln w="33338">
                <a:solidFill>
                  <a:schemeClr val="accent3"/>
                </a:solidFill>
              </a:ln>
            </p:spPr>
          </p:sp>
          <p:sp>
            <p:nvSpPr>
              <p:cNvPr id="8" name="Freeform 8"/>
              <p:cNvSpPr/>
              <p:nvPr/>
            </p:nvSpPr>
            <p:spPr>
              <a:xfrm>
                <a:off x="614362" y="673894"/>
                <a:ext cx="200025" cy="16669"/>
              </a:xfrm>
              <a:custGeom>
                <a:avLst/>
                <a:gdLst/>
                <a:ahLst/>
                <a:cxnLst/>
                <a:rect l="l" t="t" r="r" b="b"/>
                <a:pathLst>
                  <a:path w="200025" h="16669">
                    <a:moveTo>
                      <a:pt x="0" y="16669"/>
                    </a:moveTo>
                    <a:lnTo>
                      <a:pt x="100012" y="0"/>
                    </a:lnTo>
                    <a:lnTo>
                      <a:pt x="200025" y="16669"/>
                    </a:lnTo>
                  </a:path>
                </a:pathLst>
              </a:custGeom>
              <a:noFill/>
              <a:ln w="33338">
                <a:solidFill>
                  <a:schemeClr val="accent3"/>
                </a:solidFill>
              </a:ln>
            </p:spPr>
          </p:sp>
          <p:sp>
            <p:nvSpPr>
              <p:cNvPr id="9" name="Freeform 9"/>
              <p:cNvSpPr/>
              <p:nvPr/>
            </p:nvSpPr>
            <p:spPr>
              <a:xfrm>
                <a:off x="714375" y="640556"/>
                <a:ext cx="9525" cy="283369"/>
              </a:xfrm>
              <a:custGeom>
                <a:avLst/>
                <a:gdLst/>
                <a:ahLst/>
                <a:cxnLst/>
                <a:rect l="l" t="t" r="r" b="b"/>
                <a:pathLst>
                  <a:path w="9525" h="283369">
                    <a:moveTo>
                      <a:pt x="0" y="0"/>
                    </a:moveTo>
                    <a:lnTo>
                      <a:pt x="0" y="283369"/>
                    </a:lnTo>
                  </a:path>
                </a:pathLst>
              </a:custGeom>
              <a:noFill/>
              <a:ln w="33338">
                <a:solidFill>
                  <a:schemeClr val="accent3"/>
                </a:solidFill>
              </a:ln>
            </p:spPr>
          </p:sp>
          <p:sp>
            <p:nvSpPr>
              <p:cNvPr id="10" name="Freeform 10"/>
              <p:cNvSpPr/>
              <p:nvPr/>
            </p:nvSpPr>
            <p:spPr>
              <a:xfrm>
                <a:off x="564356" y="690562"/>
                <a:ext cx="100012" cy="150019"/>
              </a:xfrm>
              <a:custGeom>
                <a:avLst/>
                <a:gdLst/>
                <a:ahLst/>
                <a:cxnLst/>
                <a:rect l="l" t="t" r="r" b="b"/>
                <a:pathLst>
                  <a:path w="100012" h="150019">
                    <a:moveTo>
                      <a:pt x="100012" y="100012"/>
                    </a:moveTo>
                    <a:lnTo>
                      <a:pt x="50006" y="0"/>
                    </a:lnTo>
                    <a:lnTo>
                      <a:pt x="0" y="100012"/>
                    </a:lnTo>
                    <a:cubicBezTo>
                      <a:pt x="0" y="127630"/>
                      <a:pt x="22389" y="150019"/>
                      <a:pt x="50006" y="150019"/>
                    </a:cubicBezTo>
                    <a:cubicBezTo>
                      <a:pt x="77624" y="150019"/>
                      <a:pt x="100012" y="127630"/>
                      <a:pt x="100012" y="100012"/>
                    </a:cubicBezTo>
                  </a:path>
                </a:pathLst>
              </a:custGeom>
              <a:noFill/>
              <a:ln w="33338">
                <a:solidFill>
                  <a:schemeClr val="accent3"/>
                </a:solidFill>
              </a:ln>
            </p:spPr>
          </p:sp>
          <p:sp>
            <p:nvSpPr>
              <p:cNvPr id="11" name="Freeform 11"/>
              <p:cNvSpPr/>
              <p:nvPr/>
            </p:nvSpPr>
            <p:spPr>
              <a:xfrm>
                <a:off x="764381" y="690562"/>
                <a:ext cx="100012" cy="150019"/>
              </a:xfrm>
              <a:custGeom>
                <a:avLst/>
                <a:gdLst/>
                <a:ahLst/>
                <a:cxnLst/>
                <a:rect l="l" t="t" r="r" b="b"/>
                <a:pathLst>
                  <a:path w="100012" h="150019">
                    <a:moveTo>
                      <a:pt x="100012" y="100012"/>
                    </a:moveTo>
                    <a:lnTo>
                      <a:pt x="50006" y="0"/>
                    </a:lnTo>
                    <a:lnTo>
                      <a:pt x="0" y="100012"/>
                    </a:lnTo>
                    <a:cubicBezTo>
                      <a:pt x="0" y="127630"/>
                      <a:pt x="22389" y="150019"/>
                      <a:pt x="50006" y="150019"/>
                    </a:cubicBezTo>
                    <a:cubicBezTo>
                      <a:pt x="77624" y="150019"/>
                      <a:pt x="100012" y="127630"/>
                      <a:pt x="100012" y="100012"/>
                    </a:cubicBezTo>
                  </a:path>
                </a:pathLst>
              </a:custGeom>
              <a:noFill/>
              <a:ln w="33338">
                <a:solidFill>
                  <a:schemeClr val="accent3"/>
                </a:solidFill>
              </a:ln>
            </p:spPr>
          </p:sp>
        </p:grpSp>
        <p:sp>
          <p:nvSpPr>
            <p:cNvPr id="13" name="TextBox 13"/>
            <p:cNvSpPr txBox="1"/>
            <p:nvPr/>
          </p:nvSpPr>
          <p:spPr>
            <a:xfrm>
              <a:off x="507492" y="1187768"/>
              <a:ext cx="1404930"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MISSION / 使命</a:t>
              </a:r>
            </a:p>
          </p:txBody>
        </p:sp>
        <p:sp>
          <p:nvSpPr>
            <p:cNvPr id="14" name="TextBox 14"/>
            <p:cNvSpPr txBox="1"/>
            <p:nvPr/>
          </p:nvSpPr>
          <p:spPr>
            <a:xfrm>
              <a:off x="503682" y="1583055"/>
              <a:ext cx="1981581" cy="829818"/>
            </a:xfrm>
            <a:prstGeom prst="rect">
              <a:avLst/>
            </a:prstGeom>
            <a:noFill/>
            <a:ln>
              <a:noFill/>
            </a:ln>
          </p:spPr>
          <p:txBody>
            <a:bodyPr wrap="none" lIns="0" tIns="0" rIns="0" bIns="0" anchor="t" anchorCtr="0">
              <a:spAutoFit/>
            </a:bodyPr>
            <a:lstStyle/>
            <a:p>
              <a:pPr algn="l">
                <a:lnSpc>
                  <a:spcPts val="3300"/>
                </a:lnSpc>
              </a:pPr>
              <a:r>
                <a:rPr lang="zh-CN" sz="2100" b="1" dirty="0">
                  <a:solidFill>
                    <a:srgbClr val="FFFFFF"/>
                  </a:solidFill>
                  <a:latin typeface="+mn-lt"/>
                  <a:ea typeface="+mn-ea"/>
                  <a:cs typeface="+mn-cs"/>
                </a:rPr>
                <a:t>让社会信仰法律</a:t>
              </a:r>
              <a:br/>
              <a:r>
                <a:rPr lang="zh-CN" sz="2100" b="1" dirty="0">
                  <a:solidFill>
                    <a:srgbClr val="FFFFFF"/>
                  </a:solidFill>
                  <a:latin typeface="+mn-lt"/>
                  <a:ea typeface="+mn-ea"/>
                  <a:cs typeface="+mn-cs"/>
                </a:rPr>
                <a:t>为客户创造价值</a:t>
              </a:r>
            </a:p>
          </p:txBody>
        </p:sp>
        <p:sp>
          <p:nvSpPr>
            <p:cNvPr id="15" name="Line 15"/>
            <p:cNvSpPr/>
            <p:nvPr/>
          </p:nvSpPr>
          <p:spPr>
            <a:xfrm>
              <a:off x="514350" y="2819400"/>
              <a:ext cx="2819400" cy="9525"/>
            </a:xfrm>
            <a:custGeom>
              <a:avLst/>
              <a:gdLst/>
              <a:ahLst/>
              <a:cxnLst/>
              <a:rect l="l" t="t" r="r" b="b"/>
              <a:pathLst>
                <a:path w="2819400" h="9525">
                  <a:moveTo>
                    <a:pt x="0" y="0"/>
                  </a:moveTo>
                  <a:lnTo>
                    <a:pt x="2819400" y="0"/>
                  </a:lnTo>
                </a:path>
              </a:pathLst>
            </a:custGeom>
            <a:noFill/>
            <a:ln w="9525">
              <a:solidFill>
                <a:srgbClr val="607487"/>
              </a:solidFill>
            </a:ln>
          </p:spPr>
        </p:sp>
        <p:sp>
          <p:nvSpPr>
            <p:cNvPr id="16" name="TextBox 16"/>
            <p:cNvSpPr txBox="1"/>
            <p:nvPr/>
          </p:nvSpPr>
          <p:spPr>
            <a:xfrm>
              <a:off x="507492" y="3149918"/>
              <a:ext cx="1253711"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VISION / 愿景</a:t>
              </a:r>
            </a:p>
          </p:txBody>
        </p:sp>
        <p:sp>
          <p:nvSpPr>
            <p:cNvPr id="17" name="TextBox 17"/>
            <p:cNvSpPr txBox="1"/>
            <p:nvPr/>
          </p:nvSpPr>
          <p:spPr>
            <a:xfrm>
              <a:off x="503682" y="3545205"/>
              <a:ext cx="2821686" cy="1248918"/>
            </a:xfrm>
            <a:prstGeom prst="rect">
              <a:avLst/>
            </a:prstGeom>
            <a:noFill/>
            <a:ln>
              <a:noFill/>
            </a:ln>
          </p:spPr>
          <p:txBody>
            <a:bodyPr wrap="none" lIns="0" tIns="0" rIns="0" bIns="0" anchor="t" anchorCtr="0">
              <a:spAutoFit/>
            </a:bodyPr>
            <a:lstStyle/>
            <a:p>
              <a:pPr algn="l">
                <a:lnSpc>
                  <a:spcPts val="3300"/>
                </a:lnSpc>
              </a:pPr>
              <a:r>
                <a:rPr lang="zh-CN" sz="2100" b="1" dirty="0">
                  <a:solidFill>
                    <a:srgbClr val="FFFFFF"/>
                  </a:solidFill>
                  <a:latin typeface="+mn-lt"/>
                  <a:ea typeface="+mn-ea"/>
                  <a:cs typeface="+mn-cs"/>
                </a:rPr>
                <a:t>成为粤港澳大湾区</a:t>
              </a:r>
              <a:br/>
              <a:r>
                <a:rPr lang="zh-CN" sz="2100" b="1" dirty="0">
                  <a:solidFill>
                    <a:srgbClr val="FFFFFF"/>
                  </a:solidFill>
                  <a:latin typeface="+mn-lt"/>
                  <a:ea typeface="+mn-ea"/>
                  <a:cs typeface="+mn-cs"/>
                </a:rPr>
                <a:t>客户信赖、百年传承的</a:t>
              </a:r>
              <a:br/>
              <a:r>
                <a:rPr lang="zh-CN" sz="2100" b="1" dirty="0">
                  <a:solidFill>
                    <a:srgbClr val="FFFFFF"/>
                  </a:solidFill>
                  <a:latin typeface="+mn-lt"/>
                  <a:ea typeface="+mn-ea"/>
                  <a:cs typeface="+mn-cs"/>
                </a:rPr>
                <a:t>一流律师事务所</a:t>
              </a:r>
            </a:p>
          </p:txBody>
        </p:sp>
        <p:sp>
          <p:nvSpPr>
            <p:cNvPr id="18" name="TextBox 18"/>
            <p:cNvSpPr txBox="1"/>
            <p:nvPr/>
          </p:nvSpPr>
          <p:spPr>
            <a:xfrm>
              <a:off x="507492" y="5235892"/>
              <a:ext cx="2558034" cy="264033"/>
            </a:xfrm>
            <a:prstGeom prst="rect">
              <a:avLst/>
            </a:prstGeom>
            <a:noFill/>
            <a:ln>
              <a:noFill/>
            </a:ln>
          </p:spPr>
          <p:txBody>
            <a:bodyPr wrap="none" lIns="0" tIns="0" rIns="0" bIns="0" anchor="t" anchorCtr="0">
              <a:spAutoFit/>
            </a:bodyPr>
            <a:lstStyle/>
            <a:p>
              <a:pPr algn="l"/>
              <a:r>
                <a:rPr lang="zh-CN" sz="1350" dirty="0">
                  <a:solidFill>
                    <a:srgbClr val="D5DDE3"/>
                  </a:solidFill>
                  <a:latin typeface="+mn-lt"/>
                  <a:ea typeface="+mn-ea"/>
                  <a:cs typeface="+mn-cs"/>
                </a:rPr>
                <a:t>使命与愿景由治理体系持续兑现</a:t>
              </a:r>
            </a:p>
          </p:txBody>
        </p:sp>
      </p:grpSp>
      <p:grpSp>
        <p:nvGrpSpPr>
          <p:cNvPr id="23" name="Group 23"/>
          <p:cNvGrpSpPr/>
          <p:nvPr/>
        </p:nvGrpSpPr>
        <p:grpSpPr>
          <a:xfrm>
            <a:off x="4324350" y="2055495"/>
            <a:ext cx="1720329" cy="882206"/>
            <a:chOff x="4324350" y="2055495"/>
            <a:chExt cx="1720329" cy="882206"/>
          </a:xfrm>
        </p:grpSpPr>
        <p:sp>
          <p:nvSpPr>
            <p:cNvPr id="20" name="TextBox 20"/>
            <p:cNvSpPr txBox="1"/>
            <p:nvPr/>
          </p:nvSpPr>
          <p:spPr>
            <a:xfrm>
              <a:off x="4324350" y="2055495"/>
              <a:ext cx="644496" cy="762000"/>
            </a:xfrm>
            <a:prstGeom prst="rect">
              <a:avLst/>
            </a:prstGeom>
            <a:noFill/>
            <a:ln>
              <a:noFill/>
            </a:ln>
          </p:spPr>
          <p:txBody>
            <a:bodyPr wrap="none" lIns="0" tIns="0" rIns="0" bIns="0" anchor="t" anchorCtr="0">
              <a:spAutoFit/>
            </a:bodyPr>
            <a:lstStyle/>
            <a:p>
              <a:pPr algn="l"/>
              <a:r>
                <a:rPr lang="zh-CN" sz="3900" b="1" dirty="0">
                  <a:solidFill>
                    <a:schemeClr val="accent2"/>
                  </a:solidFill>
                  <a:latin typeface="+mn-lt"/>
                  <a:ea typeface="+mn-ea"/>
                  <a:cs typeface="+mn-cs"/>
                </a:rPr>
                <a:t>10</a:t>
              </a:r>
            </a:p>
          </p:txBody>
        </p:sp>
        <p:sp>
          <p:nvSpPr>
            <p:cNvPr id="21" name="TextBox 21"/>
            <p:cNvSpPr txBox="1"/>
            <p:nvPr/>
          </p:nvSpPr>
          <p:spPr>
            <a:xfrm>
              <a:off x="5132832" y="2183130"/>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项建设</a:t>
              </a:r>
            </a:p>
          </p:txBody>
        </p:sp>
        <p:sp>
          <p:nvSpPr>
            <p:cNvPr id="22" name="TextBox 22"/>
            <p:cNvSpPr txBox="1"/>
            <p:nvPr/>
          </p:nvSpPr>
          <p:spPr>
            <a:xfrm>
              <a:off x="4336542" y="2673668"/>
              <a:ext cx="1649349"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从理念进入组织执行</a:t>
              </a:r>
            </a:p>
          </p:txBody>
        </p:sp>
      </p:grpSp>
      <p:grpSp>
        <p:nvGrpSpPr>
          <p:cNvPr id="29" name="Group 29"/>
          <p:cNvGrpSpPr/>
          <p:nvPr/>
        </p:nvGrpSpPr>
        <p:grpSpPr>
          <a:xfrm>
            <a:off x="4335018" y="3212782"/>
            <a:ext cx="1439462" cy="1922907"/>
            <a:chOff x="4335018" y="3212782"/>
            <a:chExt cx="1439462" cy="1922907"/>
          </a:xfrm>
        </p:grpSpPr>
        <p:sp>
          <p:nvSpPr>
            <p:cNvPr id="24" name="TextBox 24"/>
            <p:cNvSpPr txBox="1"/>
            <p:nvPr/>
          </p:nvSpPr>
          <p:spPr>
            <a:xfrm>
              <a:off x="4335018" y="3212782"/>
              <a:ext cx="1439462"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01　党的建设</a:t>
              </a:r>
            </a:p>
          </p:txBody>
        </p:sp>
        <p:sp>
          <p:nvSpPr>
            <p:cNvPr id="25" name="TextBox 25"/>
            <p:cNvSpPr txBox="1"/>
            <p:nvPr/>
          </p:nvSpPr>
          <p:spPr>
            <a:xfrm>
              <a:off x="4335018" y="361283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02　战略建设</a:t>
              </a:r>
            </a:p>
          </p:txBody>
        </p:sp>
        <p:sp>
          <p:nvSpPr>
            <p:cNvPr id="26" name="TextBox 26"/>
            <p:cNvSpPr txBox="1"/>
            <p:nvPr/>
          </p:nvSpPr>
          <p:spPr>
            <a:xfrm>
              <a:off x="4335018" y="401288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03　制度建设</a:t>
              </a:r>
            </a:p>
          </p:txBody>
        </p:sp>
        <p:sp>
          <p:nvSpPr>
            <p:cNvPr id="27" name="TextBox 27"/>
            <p:cNvSpPr txBox="1"/>
            <p:nvPr/>
          </p:nvSpPr>
          <p:spPr>
            <a:xfrm>
              <a:off x="4335018" y="441293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04　品牌建设</a:t>
              </a:r>
            </a:p>
          </p:txBody>
        </p:sp>
        <p:sp>
          <p:nvSpPr>
            <p:cNvPr id="28" name="TextBox 28"/>
            <p:cNvSpPr txBox="1"/>
            <p:nvPr/>
          </p:nvSpPr>
          <p:spPr>
            <a:xfrm>
              <a:off x="4335018" y="481298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05　文化建设</a:t>
              </a:r>
            </a:p>
          </p:txBody>
        </p:sp>
      </p:grpSp>
      <p:grpSp>
        <p:nvGrpSpPr>
          <p:cNvPr id="34" name="Group 34"/>
          <p:cNvGrpSpPr/>
          <p:nvPr/>
        </p:nvGrpSpPr>
        <p:grpSpPr>
          <a:xfrm>
            <a:off x="7573518" y="3212782"/>
            <a:ext cx="2019014" cy="1922907"/>
            <a:chOff x="7573518" y="3212782"/>
            <a:chExt cx="2019014" cy="1922907"/>
          </a:xfrm>
        </p:grpSpPr>
        <p:sp>
          <p:nvSpPr>
            <p:cNvPr id="30" name="TextBox 30"/>
            <p:cNvSpPr txBox="1"/>
            <p:nvPr/>
          </p:nvSpPr>
          <p:spPr>
            <a:xfrm>
              <a:off x="7573518" y="3212782"/>
              <a:ext cx="2019014" cy="722757"/>
            </a:xfrm>
            <a:prstGeom prst="rect">
              <a:avLst/>
            </a:prstGeom>
            <a:noFill/>
            <a:ln>
              <a:noFill/>
            </a:ln>
          </p:spPr>
          <p:txBody>
            <a:bodyPr wrap="none" lIns="0" tIns="0" rIns="0" bIns="0" anchor="t" anchorCtr="0">
              <a:spAutoFit/>
            </a:bodyPr>
            <a:lstStyle/>
            <a:p>
              <a:pPr algn="l">
                <a:lnSpc>
                  <a:spcPts val="3150"/>
                </a:lnSpc>
              </a:pPr>
              <a:r>
                <a:rPr lang="zh-CN" sz="1650" b="1" dirty="0">
                  <a:solidFill>
                    <a:schemeClr val="accent2"/>
                  </a:solidFill>
                  <a:latin typeface="+mn-lt"/>
                  <a:ea typeface="+mn-ea"/>
                  <a:cs typeface="+mn-cs"/>
                </a:rPr>
                <a:t>06　队伍建设｜核心</a:t>
              </a:r>
              <a:br/>
              <a:r>
                <a:rPr lang="zh-CN" sz="1650" b="1" dirty="0">
                  <a:solidFill>
                    <a:schemeClr val="accent2"/>
                  </a:solidFill>
                  <a:latin typeface="+mn-lt"/>
                  <a:ea typeface="+mn-ea"/>
                  <a:cs typeface="+mn-cs"/>
                </a:rPr>
                <a:t>07　专业建设｜核心</a:t>
              </a:r>
            </a:p>
          </p:txBody>
        </p:sp>
        <p:sp>
          <p:nvSpPr>
            <p:cNvPr id="31" name="TextBox 31"/>
            <p:cNvSpPr txBox="1"/>
            <p:nvPr/>
          </p:nvSpPr>
          <p:spPr>
            <a:xfrm>
              <a:off x="7573518" y="401288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08　团队建设</a:t>
              </a:r>
            </a:p>
          </p:txBody>
        </p:sp>
        <p:sp>
          <p:nvSpPr>
            <p:cNvPr id="32" name="TextBox 32"/>
            <p:cNvSpPr txBox="1"/>
            <p:nvPr/>
          </p:nvSpPr>
          <p:spPr>
            <a:xfrm>
              <a:off x="7573518" y="441293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09　行政建设</a:t>
              </a:r>
            </a:p>
          </p:txBody>
        </p:sp>
        <p:sp>
          <p:nvSpPr>
            <p:cNvPr id="33" name="TextBox 33"/>
            <p:cNvSpPr txBox="1"/>
            <p:nvPr/>
          </p:nvSpPr>
          <p:spPr>
            <a:xfrm>
              <a:off x="7573518" y="4812982"/>
              <a:ext cx="1371714" cy="322707"/>
            </a:xfrm>
            <a:prstGeom prst="rect">
              <a:avLst/>
            </a:prstGeom>
            <a:noFill/>
            <a:ln>
              <a:noFill/>
            </a:ln>
          </p:spPr>
          <p:txBody>
            <a:bodyPr wrap="none" lIns="0" tIns="0" rIns="0" bIns="0" anchor="t" anchorCtr="0">
              <a:spAutoFit/>
            </a:bodyPr>
            <a:lstStyle/>
            <a:p>
              <a:pPr algn="l"/>
              <a:r>
                <a:rPr lang="zh-CN" sz="1650" dirty="0">
                  <a:solidFill>
                    <a:schemeClr val="dk1"/>
                  </a:solidFill>
                  <a:latin typeface="+mn-lt"/>
                  <a:ea typeface="+mn-ea"/>
                  <a:cs typeface="+mn-cs"/>
                </a:rPr>
                <a:t>10　硬件建设</a:t>
              </a:r>
            </a:p>
          </p:txBody>
        </p:sp>
      </p:grpSp>
      <p:grpSp>
        <p:nvGrpSpPr>
          <p:cNvPr id="39" name="Group 39"/>
          <p:cNvGrpSpPr/>
          <p:nvPr/>
        </p:nvGrpSpPr>
        <p:grpSpPr>
          <a:xfrm>
            <a:off x="4365671" y="5641181"/>
            <a:ext cx="7011827" cy="370808"/>
            <a:chOff x="4365671" y="5641181"/>
            <a:chExt cx="7011827" cy="370808"/>
          </a:xfrm>
        </p:grpSpPr>
        <p:grpSp>
          <p:nvGrpSpPr>
            <p:cNvPr id="37" name="Group 37"/>
            <p:cNvGrpSpPr/>
            <p:nvPr/>
          </p:nvGrpSpPr>
          <p:grpSpPr>
            <a:xfrm>
              <a:off x="4365671" y="5641181"/>
              <a:ext cx="263510" cy="242888"/>
              <a:chOff x="4365671" y="5641181"/>
              <a:chExt cx="263510" cy="242888"/>
            </a:xfrm>
          </p:grpSpPr>
          <p:sp>
            <p:nvSpPr>
              <p:cNvPr id="35" name="Freeform 35"/>
              <p:cNvSpPr/>
              <p:nvPr/>
            </p:nvSpPr>
            <p:spPr>
              <a:xfrm>
                <a:off x="4365671" y="5641181"/>
                <a:ext cx="263510" cy="240810"/>
              </a:xfrm>
              <a:custGeom>
                <a:avLst/>
                <a:gdLst/>
                <a:ahLst/>
                <a:cxnLst/>
                <a:rect l="l" t="t" r="r" b="b"/>
                <a:pathLst>
                  <a:path w="263510" h="240810">
                    <a:moveTo>
                      <a:pt x="132368" y="240810"/>
                    </a:moveTo>
                    <a:cubicBezTo>
                      <a:pt x="47836" y="214607"/>
                      <a:pt x="0" y="125390"/>
                      <a:pt x="24957" y="40481"/>
                    </a:cubicBezTo>
                    <a:cubicBezTo>
                      <a:pt x="66998" y="42405"/>
                      <a:pt x="108135" y="27886"/>
                      <a:pt x="139655" y="0"/>
                    </a:cubicBezTo>
                    <a:cubicBezTo>
                      <a:pt x="171174" y="27886"/>
                      <a:pt x="212311" y="42405"/>
                      <a:pt x="254352" y="40481"/>
                    </a:cubicBezTo>
                    <a:cubicBezTo>
                      <a:pt x="263510" y="71640"/>
                      <a:pt x="263086" y="104832"/>
                      <a:pt x="253137" y="135747"/>
                    </a:cubicBezTo>
                  </a:path>
                </a:pathLst>
              </a:custGeom>
              <a:noFill/>
              <a:ln w="26988">
                <a:solidFill>
                  <a:schemeClr val="accent3"/>
                </a:solidFill>
              </a:ln>
            </p:spPr>
          </p:sp>
          <p:sp>
            <p:nvSpPr>
              <p:cNvPr id="36" name="Freeform 36"/>
              <p:cNvSpPr/>
              <p:nvPr/>
            </p:nvSpPr>
            <p:spPr>
              <a:xfrm>
                <a:off x="4545807" y="5830094"/>
                <a:ext cx="80963" cy="53975"/>
              </a:xfrm>
              <a:custGeom>
                <a:avLst/>
                <a:gdLst/>
                <a:ahLst/>
                <a:cxnLst/>
                <a:rect l="l" t="t" r="r" b="b"/>
                <a:pathLst>
                  <a:path w="80963" h="53975">
                    <a:moveTo>
                      <a:pt x="0" y="26988"/>
                    </a:moveTo>
                    <a:lnTo>
                      <a:pt x="26988" y="53975"/>
                    </a:lnTo>
                    <a:lnTo>
                      <a:pt x="80963" y="0"/>
                    </a:lnTo>
                  </a:path>
                </a:pathLst>
              </a:custGeom>
              <a:noFill/>
              <a:ln w="26988">
                <a:solidFill>
                  <a:schemeClr val="accent3"/>
                </a:solidFill>
              </a:ln>
            </p:spPr>
          </p:sp>
        </p:grpSp>
        <p:sp>
          <p:nvSpPr>
            <p:cNvPr id="38" name="TextBox 38"/>
            <p:cNvSpPr txBox="1"/>
            <p:nvPr/>
          </p:nvSpPr>
          <p:spPr>
            <a:xfrm>
              <a:off x="4830318" y="5689282"/>
              <a:ext cx="6547180"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党建引领｜制度稳定｜专业与队伍为核心｜品牌文化形成软实力</a:t>
              </a:r>
            </a:p>
          </p:txBody>
        </p:sp>
      </p:grpSp>
      <p:grpSp>
        <p:nvGrpSpPr>
          <p:cNvPr id="43" name="Group 43"/>
          <p:cNvGrpSpPr/>
          <p:nvPr/>
        </p:nvGrpSpPr>
        <p:grpSpPr>
          <a:xfrm>
            <a:off x="4338066" y="6286500"/>
            <a:ext cx="7325868" cy="387287"/>
            <a:chOff x="4338066" y="6286500"/>
            <a:chExt cx="7325868" cy="387287"/>
          </a:xfrm>
        </p:grpSpPr>
        <p:sp>
          <p:nvSpPr>
            <p:cNvPr id="40" name="Line 40"/>
            <p:cNvSpPr/>
            <p:nvPr/>
          </p:nvSpPr>
          <p:spPr>
            <a:xfrm>
              <a:off x="4343400" y="6286500"/>
              <a:ext cx="7315200" cy="9525"/>
            </a:xfrm>
            <a:custGeom>
              <a:avLst/>
              <a:gdLst/>
              <a:ahLst/>
              <a:cxnLst/>
              <a:rect l="l" t="t" r="r" b="b"/>
              <a:pathLst>
                <a:path w="7315200" h="9525">
                  <a:moveTo>
                    <a:pt x="0" y="0"/>
                  </a:moveTo>
                  <a:lnTo>
                    <a:pt x="7315200" y="0"/>
                  </a:lnTo>
                </a:path>
              </a:pathLst>
            </a:custGeom>
            <a:noFill/>
            <a:ln w="9525">
              <a:solidFill>
                <a:schemeClr val="accent5"/>
              </a:solidFill>
            </a:ln>
          </p:spPr>
        </p:sp>
        <p:sp>
          <p:nvSpPr>
            <p:cNvPr id="41" name="TextBox 41"/>
            <p:cNvSpPr txBox="1"/>
            <p:nvPr/>
          </p:nvSpPr>
          <p:spPr>
            <a:xfrm>
              <a:off x="433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42" name="TextBox 42"/>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05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1295400"/>
            <a:ext cx="3886200" cy="4819650"/>
          </a:xfrm>
          <a:prstGeom prst="rect">
            <a:avLst/>
          </a:prstGeom>
          <a:solidFill>
            <a:schemeClr val="lt2"/>
          </a:solidFill>
          <a:ln>
            <a:noFill/>
          </a:ln>
        </p:spPr>
      </p:sp>
      <p:grpSp>
        <p:nvGrpSpPr>
          <p:cNvPr id="6" name="Group 6"/>
          <p:cNvGrpSpPr/>
          <p:nvPr/>
        </p:nvGrpSpPr>
        <p:grpSpPr>
          <a:xfrm>
            <a:off x="535686" y="311468"/>
            <a:ext cx="11103864" cy="930211"/>
            <a:chOff x="535686" y="311468"/>
            <a:chExt cx="11103864" cy="930211"/>
          </a:xfrm>
        </p:grpSpPr>
        <p:sp>
          <p:nvSpPr>
            <p:cNvPr id="3" name="TextBox 3"/>
            <p:cNvSpPr txBox="1"/>
            <p:nvPr/>
          </p:nvSpPr>
          <p:spPr>
            <a:xfrm>
              <a:off x="545592" y="311468"/>
              <a:ext cx="113273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04 / TALENT</a:t>
              </a:r>
            </a:p>
          </p:txBody>
        </p:sp>
        <p:sp>
          <p:nvSpPr>
            <p:cNvPr id="4" name="TextBox 4"/>
            <p:cNvSpPr txBox="1"/>
            <p:nvPr/>
          </p:nvSpPr>
          <p:spPr>
            <a:xfrm>
              <a:off x="535686" y="596265"/>
              <a:ext cx="8523069"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200+律师与公共责任共同构成伟伦影响力</a:t>
              </a:r>
            </a:p>
          </p:txBody>
        </p:sp>
        <p:sp>
          <p:nvSpPr>
            <p:cNvPr id="5" name="Line 5"/>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20" name="Group 20"/>
          <p:cNvGrpSpPr/>
          <p:nvPr/>
        </p:nvGrpSpPr>
        <p:grpSpPr>
          <a:xfrm>
            <a:off x="533400" y="1669256"/>
            <a:ext cx="2800350" cy="3954495"/>
            <a:chOff x="533400" y="1669256"/>
            <a:chExt cx="2800350" cy="3954495"/>
          </a:xfrm>
        </p:grpSpPr>
        <p:grpSp>
          <p:nvGrpSpPr>
            <p:cNvPr id="13" name="Group 13"/>
            <p:cNvGrpSpPr/>
            <p:nvPr/>
          </p:nvGrpSpPr>
          <p:grpSpPr>
            <a:xfrm>
              <a:off x="602456" y="1669256"/>
              <a:ext cx="300038" cy="300038"/>
              <a:chOff x="602456" y="1669256"/>
              <a:chExt cx="300038" cy="300038"/>
            </a:xfrm>
          </p:grpSpPr>
          <p:sp>
            <p:nvSpPr>
              <p:cNvPr id="7" name="Freeform 7"/>
              <p:cNvSpPr/>
              <p:nvPr/>
            </p:nvSpPr>
            <p:spPr>
              <a:xfrm>
                <a:off x="719138" y="180260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2"/>
                </a:solidFill>
              </a:ln>
            </p:spPr>
          </p:sp>
          <p:sp>
            <p:nvSpPr>
              <p:cNvPr id="8" name="Freeform 8"/>
              <p:cNvSpPr/>
              <p:nvPr/>
            </p:nvSpPr>
            <p:spPr>
              <a:xfrm>
                <a:off x="685800" y="1919288"/>
                <a:ext cx="133350" cy="50006"/>
              </a:xfrm>
              <a:custGeom>
                <a:avLst/>
                <a:gdLst/>
                <a:ahLst/>
                <a:cxnLst/>
                <a:rect l="l" t="t" r="r" b="b"/>
                <a:pathLst>
                  <a:path w="133350" h="50006">
                    <a:moveTo>
                      <a:pt x="0" y="50006"/>
                    </a:moveTo>
                    <a:lnTo>
                      <a:pt x="0" y="33338"/>
                    </a:lnTo>
                    <a:cubicBezTo>
                      <a:pt x="0" y="14926"/>
                      <a:pt x="14926" y="0"/>
                      <a:pt x="33338" y="0"/>
                    </a:cubicBezTo>
                    <a:lnTo>
                      <a:pt x="100012" y="0"/>
                    </a:lnTo>
                    <a:cubicBezTo>
                      <a:pt x="118424" y="0"/>
                      <a:pt x="133350" y="14926"/>
                      <a:pt x="133350" y="33338"/>
                    </a:cubicBezTo>
                    <a:lnTo>
                      <a:pt x="133350" y="50006"/>
                    </a:lnTo>
                  </a:path>
                </a:pathLst>
              </a:custGeom>
              <a:noFill/>
              <a:ln w="33338">
                <a:solidFill>
                  <a:schemeClr val="accent2"/>
                </a:solidFill>
              </a:ln>
            </p:spPr>
          </p:sp>
          <p:sp>
            <p:nvSpPr>
              <p:cNvPr id="9" name="Freeform 9"/>
              <p:cNvSpPr/>
              <p:nvPr/>
            </p:nvSpPr>
            <p:spPr>
              <a:xfrm>
                <a:off x="802481" y="166925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2"/>
                </a:solidFill>
              </a:ln>
            </p:spPr>
          </p:sp>
          <p:sp>
            <p:nvSpPr>
              <p:cNvPr id="10" name="Freeform 10"/>
              <p:cNvSpPr/>
              <p:nvPr/>
            </p:nvSpPr>
            <p:spPr>
              <a:xfrm>
                <a:off x="835819" y="1785938"/>
                <a:ext cx="66675" cy="50006"/>
              </a:xfrm>
              <a:custGeom>
                <a:avLst/>
                <a:gdLst/>
                <a:ahLst/>
                <a:cxnLst/>
                <a:rect l="l" t="t" r="r" b="b"/>
                <a:pathLst>
                  <a:path w="66675" h="50006">
                    <a:moveTo>
                      <a:pt x="0" y="0"/>
                    </a:moveTo>
                    <a:lnTo>
                      <a:pt x="33338" y="0"/>
                    </a:lnTo>
                    <a:cubicBezTo>
                      <a:pt x="51749" y="0"/>
                      <a:pt x="66675" y="14926"/>
                      <a:pt x="66675" y="33338"/>
                    </a:cubicBezTo>
                    <a:lnTo>
                      <a:pt x="66675" y="50006"/>
                    </a:lnTo>
                  </a:path>
                </a:pathLst>
              </a:custGeom>
              <a:noFill/>
              <a:ln w="33338">
                <a:solidFill>
                  <a:schemeClr val="accent2"/>
                </a:solidFill>
              </a:ln>
            </p:spPr>
          </p:sp>
          <p:sp>
            <p:nvSpPr>
              <p:cNvPr id="11" name="Freeform 11"/>
              <p:cNvSpPr/>
              <p:nvPr/>
            </p:nvSpPr>
            <p:spPr>
              <a:xfrm>
                <a:off x="635794" y="166925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2"/>
                </a:solidFill>
              </a:ln>
            </p:spPr>
          </p:sp>
          <p:sp>
            <p:nvSpPr>
              <p:cNvPr id="12" name="Freeform 12"/>
              <p:cNvSpPr/>
              <p:nvPr/>
            </p:nvSpPr>
            <p:spPr>
              <a:xfrm>
                <a:off x="602456" y="1785938"/>
                <a:ext cx="66675" cy="50006"/>
              </a:xfrm>
              <a:custGeom>
                <a:avLst/>
                <a:gdLst/>
                <a:ahLst/>
                <a:cxnLst/>
                <a:rect l="l" t="t" r="r" b="b"/>
                <a:pathLst>
                  <a:path w="66675" h="50006">
                    <a:moveTo>
                      <a:pt x="0" y="50006"/>
                    </a:moveTo>
                    <a:lnTo>
                      <a:pt x="0" y="33338"/>
                    </a:lnTo>
                    <a:cubicBezTo>
                      <a:pt x="0" y="14926"/>
                      <a:pt x="14926" y="0"/>
                      <a:pt x="33338" y="0"/>
                    </a:cubicBezTo>
                    <a:lnTo>
                      <a:pt x="66675" y="0"/>
                    </a:lnTo>
                  </a:path>
                </a:pathLst>
              </a:custGeom>
              <a:noFill/>
              <a:ln w="33338">
                <a:solidFill>
                  <a:schemeClr val="accent2"/>
                </a:solidFill>
              </a:ln>
            </p:spPr>
          </p:sp>
        </p:grpSp>
        <p:sp>
          <p:nvSpPr>
            <p:cNvPr id="14" name="TextBox 14"/>
            <p:cNvSpPr txBox="1"/>
            <p:nvPr/>
          </p:nvSpPr>
          <p:spPr>
            <a:xfrm>
              <a:off x="533400" y="2303145"/>
              <a:ext cx="1250892" cy="762000"/>
            </a:xfrm>
            <a:prstGeom prst="rect">
              <a:avLst/>
            </a:prstGeom>
            <a:noFill/>
            <a:ln>
              <a:noFill/>
            </a:ln>
          </p:spPr>
          <p:txBody>
            <a:bodyPr wrap="none" lIns="0" tIns="0" rIns="0" bIns="0" anchor="t" anchorCtr="0">
              <a:spAutoFit/>
            </a:bodyPr>
            <a:lstStyle/>
            <a:p>
              <a:pPr algn="l"/>
              <a:r>
                <a:rPr lang="zh-CN" sz="3900" b="1" dirty="0">
                  <a:solidFill>
                    <a:schemeClr val="accent1"/>
                  </a:solidFill>
                  <a:latin typeface="+mn-lt"/>
                  <a:ea typeface="+mn-ea"/>
                  <a:cs typeface="+mn-cs"/>
                </a:rPr>
                <a:t>200+</a:t>
              </a:r>
            </a:p>
          </p:txBody>
        </p:sp>
        <p:sp>
          <p:nvSpPr>
            <p:cNvPr id="15" name="TextBox 15"/>
            <p:cNvSpPr txBox="1"/>
            <p:nvPr/>
          </p:nvSpPr>
          <p:spPr>
            <a:xfrm>
              <a:off x="544068" y="2907982"/>
              <a:ext cx="9496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专业律师</a:t>
              </a:r>
            </a:p>
          </p:txBody>
        </p:sp>
        <p:sp>
          <p:nvSpPr>
            <p:cNvPr id="16" name="Line 16"/>
            <p:cNvSpPr/>
            <p:nvPr/>
          </p:nvSpPr>
          <p:spPr>
            <a:xfrm>
              <a:off x="552450" y="3333750"/>
              <a:ext cx="2781300" cy="9525"/>
            </a:xfrm>
            <a:custGeom>
              <a:avLst/>
              <a:gdLst/>
              <a:ahLst/>
              <a:cxnLst/>
              <a:rect l="l" t="t" r="r" b="b"/>
              <a:pathLst>
                <a:path w="2781300" h="9525">
                  <a:moveTo>
                    <a:pt x="0" y="0"/>
                  </a:moveTo>
                  <a:lnTo>
                    <a:pt x="2781300" y="0"/>
                  </a:lnTo>
                </a:path>
              </a:pathLst>
            </a:custGeom>
            <a:noFill/>
            <a:ln w="9525">
              <a:solidFill>
                <a:schemeClr val="accent5"/>
              </a:solidFill>
            </a:ln>
          </p:spPr>
        </p:sp>
        <p:sp>
          <p:nvSpPr>
            <p:cNvPr id="17" name="TextBox 17"/>
            <p:cNvSpPr txBox="1"/>
            <p:nvPr/>
          </p:nvSpPr>
          <p:spPr>
            <a:xfrm>
              <a:off x="533400" y="3789045"/>
              <a:ext cx="644496" cy="762000"/>
            </a:xfrm>
            <a:prstGeom prst="rect">
              <a:avLst/>
            </a:prstGeom>
            <a:noFill/>
            <a:ln>
              <a:noFill/>
            </a:ln>
          </p:spPr>
          <p:txBody>
            <a:bodyPr wrap="none" lIns="0" tIns="0" rIns="0" bIns="0" anchor="t" anchorCtr="0">
              <a:spAutoFit/>
            </a:bodyPr>
            <a:lstStyle/>
            <a:p>
              <a:pPr algn="l"/>
              <a:r>
                <a:rPr lang="zh-CN" sz="3900" b="1" dirty="0">
                  <a:solidFill>
                    <a:schemeClr val="accent2"/>
                  </a:solidFill>
                  <a:latin typeface="+mn-lt"/>
                  <a:ea typeface="+mn-ea"/>
                  <a:cs typeface="+mn-cs"/>
                </a:rPr>
                <a:t>28</a:t>
              </a:r>
            </a:p>
          </p:txBody>
        </p:sp>
        <p:sp>
          <p:nvSpPr>
            <p:cNvPr id="18" name="TextBox 18"/>
            <p:cNvSpPr txBox="1"/>
            <p:nvPr/>
          </p:nvSpPr>
          <p:spPr>
            <a:xfrm>
              <a:off x="544068" y="4393882"/>
              <a:ext cx="1182910"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高级合伙人</a:t>
              </a:r>
            </a:p>
          </p:txBody>
        </p:sp>
        <p:sp>
          <p:nvSpPr>
            <p:cNvPr id="19" name="TextBox 19"/>
            <p:cNvSpPr txBox="1"/>
            <p:nvPr/>
          </p:nvSpPr>
          <p:spPr>
            <a:xfrm>
              <a:off x="545592" y="5073968"/>
              <a:ext cx="258546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accent6"/>
                  </a:solidFill>
                  <a:latin typeface="+mn-lt"/>
                  <a:ea typeface="+mn-ea"/>
                  <a:cs typeface="+mn-cs"/>
                </a:rPr>
                <a:t>规模不是终点</a:t>
              </a:r>
              <a:br/>
              <a:r>
                <a:rPr lang="zh-CN" sz="1350" dirty="0">
                  <a:solidFill>
                    <a:schemeClr val="accent6"/>
                  </a:solidFill>
                  <a:latin typeface="+mn-lt"/>
                  <a:ea typeface="+mn-ea"/>
                  <a:cs typeface="+mn-cs"/>
                </a:rPr>
                <a:t>人才密度与公共责任共同构成信誉</a:t>
              </a:r>
            </a:p>
          </p:txBody>
        </p:sp>
      </p:grpSp>
      <p:grpSp>
        <p:nvGrpSpPr>
          <p:cNvPr id="24" name="Group 24"/>
          <p:cNvGrpSpPr/>
          <p:nvPr/>
        </p:nvGrpSpPr>
        <p:grpSpPr>
          <a:xfrm>
            <a:off x="4343400" y="1524000"/>
            <a:ext cx="4904232" cy="1135189"/>
            <a:chOff x="4343400" y="1524000"/>
            <a:chExt cx="4904232" cy="1135189"/>
          </a:xfrm>
        </p:grpSpPr>
        <p:sp>
          <p:nvSpPr>
            <p:cNvPr id="21" name="Rectangle 21"/>
            <p:cNvSpPr/>
            <p:nvPr/>
          </p:nvSpPr>
          <p:spPr>
            <a:xfrm>
              <a:off x="4343400" y="1524000"/>
              <a:ext cx="76200" cy="1066800"/>
            </a:xfrm>
            <a:prstGeom prst="rect">
              <a:avLst/>
            </a:prstGeom>
            <a:solidFill>
              <a:schemeClr val="accent1"/>
            </a:solidFill>
            <a:ln>
              <a:noFill/>
            </a:ln>
          </p:spPr>
        </p:sp>
        <p:sp>
          <p:nvSpPr>
            <p:cNvPr id="22" name="TextBox 22"/>
            <p:cNvSpPr txBox="1"/>
            <p:nvPr/>
          </p:nvSpPr>
          <p:spPr>
            <a:xfrm>
              <a:off x="4622292" y="1664018"/>
              <a:ext cx="1349483"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教育与人才来源</a:t>
              </a:r>
            </a:p>
          </p:txBody>
        </p:sp>
        <p:sp>
          <p:nvSpPr>
            <p:cNvPr id="23" name="TextBox 23"/>
            <p:cNvSpPr txBox="1"/>
            <p:nvPr/>
          </p:nvSpPr>
          <p:spPr>
            <a:xfrm>
              <a:off x="4620768" y="1993582"/>
              <a:ext cx="4626864" cy="665607"/>
            </a:xfrm>
            <a:prstGeom prst="rect">
              <a:avLst/>
            </a:prstGeom>
            <a:noFill/>
            <a:ln>
              <a:noFill/>
            </a:ln>
          </p:spPr>
          <p:txBody>
            <a:bodyPr wrap="none" lIns="0" tIns="0" rIns="0" bIns="0" anchor="t" anchorCtr="0">
              <a:spAutoFit/>
            </a:bodyPr>
            <a:lstStyle/>
            <a:p>
              <a:pPr algn="l">
                <a:lnSpc>
                  <a:spcPts val="2700"/>
                </a:lnSpc>
              </a:pPr>
              <a:r>
                <a:rPr lang="zh-CN" sz="1650" dirty="0">
                  <a:solidFill>
                    <a:schemeClr val="dk1"/>
                  </a:solidFill>
                  <a:latin typeface="+mn-lt"/>
                  <a:ea typeface="+mn-ea"/>
                  <a:cs typeface="+mn-cs"/>
                </a:rPr>
                <a:t>中国政法大学｜西南政法大学｜中南财经政法大学</a:t>
              </a:r>
              <a:br/>
              <a:r>
                <a:rPr lang="zh-CN" sz="1650" dirty="0">
                  <a:solidFill>
                    <a:schemeClr val="dk1"/>
                  </a:solidFill>
                  <a:latin typeface="+mn-lt"/>
                  <a:ea typeface="+mn-ea"/>
                  <a:cs typeface="+mn-cs"/>
                </a:rPr>
                <a:t>中山大学｜武汉大学｜海外涉外法律人才</a:t>
              </a:r>
            </a:p>
          </p:txBody>
        </p:sp>
      </p:grpSp>
      <p:grpSp>
        <p:nvGrpSpPr>
          <p:cNvPr id="32" name="Group 32"/>
          <p:cNvGrpSpPr/>
          <p:nvPr/>
        </p:nvGrpSpPr>
        <p:grpSpPr>
          <a:xfrm>
            <a:off x="4343400" y="2895600"/>
            <a:ext cx="5947410" cy="1066800"/>
            <a:chOff x="4343400" y="2895600"/>
            <a:chExt cx="5947410" cy="1066800"/>
          </a:xfrm>
        </p:grpSpPr>
        <p:sp>
          <p:nvSpPr>
            <p:cNvPr id="25" name="Rectangle 25"/>
            <p:cNvSpPr/>
            <p:nvPr/>
          </p:nvSpPr>
          <p:spPr>
            <a:xfrm>
              <a:off x="4343400" y="2895600"/>
              <a:ext cx="76200" cy="1066800"/>
            </a:xfrm>
            <a:prstGeom prst="rect">
              <a:avLst/>
            </a:prstGeom>
            <a:solidFill>
              <a:schemeClr val="accent3"/>
            </a:solidFill>
            <a:ln>
              <a:noFill/>
            </a:ln>
          </p:spPr>
        </p:sp>
        <p:grpSp>
          <p:nvGrpSpPr>
            <p:cNvPr id="29" name="Group 29"/>
            <p:cNvGrpSpPr/>
            <p:nvPr/>
          </p:nvGrpSpPr>
          <p:grpSpPr>
            <a:xfrm>
              <a:off x="4675056" y="3145631"/>
              <a:ext cx="232012" cy="241404"/>
              <a:chOff x="4675056" y="3145631"/>
              <a:chExt cx="232012" cy="241404"/>
            </a:xfrm>
          </p:grpSpPr>
          <p:sp>
            <p:nvSpPr>
              <p:cNvPr id="26" name="Freeform 26"/>
              <p:cNvSpPr/>
              <p:nvPr/>
            </p:nvSpPr>
            <p:spPr>
              <a:xfrm>
                <a:off x="4710113" y="3145631"/>
                <a:ext cx="161925" cy="161925"/>
              </a:xfrm>
              <a:custGeom>
                <a:avLst/>
                <a:gdLst/>
                <a:ahLst/>
                <a:cxnLst/>
                <a:rect l="l" t="t" r="r" b="b"/>
                <a:pathLst>
                  <a:path w="161925" h="161925">
                    <a:moveTo>
                      <a:pt x="0" y="80963"/>
                    </a:moveTo>
                    <a:cubicBezTo>
                      <a:pt x="0" y="125677"/>
                      <a:pt x="36248" y="161925"/>
                      <a:pt x="80963" y="161925"/>
                    </a:cubicBezTo>
                    <a:cubicBezTo>
                      <a:pt x="125677" y="161925"/>
                      <a:pt x="161925" y="125677"/>
                      <a:pt x="161925" y="80963"/>
                    </a:cubicBezTo>
                    <a:cubicBezTo>
                      <a:pt x="161925" y="36248"/>
                      <a:pt x="125677" y="0"/>
                      <a:pt x="80963" y="0"/>
                    </a:cubicBezTo>
                    <a:cubicBezTo>
                      <a:pt x="36248" y="0"/>
                      <a:pt x="0" y="36248"/>
                      <a:pt x="0" y="80963"/>
                    </a:cubicBezTo>
                  </a:path>
                </a:pathLst>
              </a:custGeom>
              <a:noFill/>
              <a:ln w="26988">
                <a:solidFill>
                  <a:schemeClr val="accent3"/>
                </a:solidFill>
              </a:ln>
            </p:spPr>
          </p:sp>
          <p:sp>
            <p:nvSpPr>
              <p:cNvPr id="27" name="Freeform 27"/>
              <p:cNvSpPr/>
              <p:nvPr/>
            </p:nvSpPr>
            <p:spPr>
              <a:xfrm>
                <a:off x="4791075" y="3267075"/>
                <a:ext cx="115993" cy="119960"/>
              </a:xfrm>
              <a:custGeom>
                <a:avLst/>
                <a:gdLst/>
                <a:ahLst/>
                <a:cxnLst/>
                <a:rect l="l" t="t" r="r" b="b"/>
                <a:pathLst>
                  <a:path w="115993" h="119960">
                    <a:moveTo>
                      <a:pt x="0" y="40481"/>
                    </a:moveTo>
                    <a:lnTo>
                      <a:pt x="45879" y="119960"/>
                    </a:lnTo>
                    <a:lnTo>
                      <a:pt x="67442" y="76334"/>
                    </a:lnTo>
                    <a:lnTo>
                      <a:pt x="115993" y="79465"/>
                    </a:lnTo>
                    <a:lnTo>
                      <a:pt x="70114" y="0"/>
                    </a:lnTo>
                  </a:path>
                </a:pathLst>
              </a:custGeom>
              <a:noFill/>
              <a:ln w="26988">
                <a:solidFill>
                  <a:schemeClr val="accent3"/>
                </a:solidFill>
              </a:ln>
            </p:spPr>
          </p:sp>
          <p:sp>
            <p:nvSpPr>
              <p:cNvPr id="28" name="Freeform 28"/>
              <p:cNvSpPr/>
              <p:nvPr/>
            </p:nvSpPr>
            <p:spPr>
              <a:xfrm>
                <a:off x="4675056" y="3267075"/>
                <a:ext cx="115993" cy="119946"/>
              </a:xfrm>
              <a:custGeom>
                <a:avLst/>
                <a:gdLst/>
                <a:ahLst/>
                <a:cxnLst/>
                <a:rect l="l" t="t" r="r" b="b"/>
                <a:pathLst>
                  <a:path w="115993" h="119946">
                    <a:moveTo>
                      <a:pt x="45879" y="0"/>
                    </a:moveTo>
                    <a:lnTo>
                      <a:pt x="0" y="79478"/>
                    </a:lnTo>
                    <a:lnTo>
                      <a:pt x="48551" y="76334"/>
                    </a:lnTo>
                    <a:lnTo>
                      <a:pt x="70114" y="119946"/>
                    </a:lnTo>
                    <a:lnTo>
                      <a:pt x="115993" y="40481"/>
                    </a:lnTo>
                  </a:path>
                </a:pathLst>
              </a:custGeom>
              <a:noFill/>
              <a:ln w="26988">
                <a:solidFill>
                  <a:schemeClr val="accent3"/>
                </a:solidFill>
              </a:ln>
            </p:spPr>
          </p:sp>
        </p:grpSp>
        <p:sp>
          <p:nvSpPr>
            <p:cNvPr id="30" name="TextBox 30"/>
            <p:cNvSpPr txBox="1"/>
            <p:nvPr/>
          </p:nvSpPr>
          <p:spPr>
            <a:xfrm>
              <a:off x="5116068" y="3155632"/>
              <a:ext cx="1649368"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国家级个人荣誉</a:t>
              </a:r>
            </a:p>
          </p:txBody>
        </p:sp>
        <p:sp>
          <p:nvSpPr>
            <p:cNvPr id="31" name="TextBox 31"/>
            <p:cNvSpPr txBox="1"/>
            <p:nvPr/>
          </p:nvSpPr>
          <p:spPr>
            <a:xfrm>
              <a:off x="4621530" y="3590925"/>
              <a:ext cx="566928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曹春和、曾学智先后获全国优秀律师｜杨健华获全国优秀女律师</a:t>
              </a:r>
            </a:p>
          </p:txBody>
        </p:sp>
      </p:grpSp>
      <p:grpSp>
        <p:nvGrpSpPr>
          <p:cNvPr id="36" name="Group 36"/>
          <p:cNvGrpSpPr/>
          <p:nvPr/>
        </p:nvGrpSpPr>
        <p:grpSpPr>
          <a:xfrm>
            <a:off x="4343400" y="4267200"/>
            <a:ext cx="4484370" cy="1504950"/>
            <a:chOff x="4343400" y="4267200"/>
            <a:chExt cx="4484370" cy="1504950"/>
          </a:xfrm>
        </p:grpSpPr>
        <p:sp>
          <p:nvSpPr>
            <p:cNvPr id="33" name="Rectangle 33"/>
            <p:cNvSpPr/>
            <p:nvPr/>
          </p:nvSpPr>
          <p:spPr>
            <a:xfrm>
              <a:off x="4343400" y="4267200"/>
              <a:ext cx="76200" cy="1504950"/>
            </a:xfrm>
            <a:prstGeom prst="rect">
              <a:avLst/>
            </a:prstGeom>
            <a:solidFill>
              <a:schemeClr val="accent2"/>
            </a:solidFill>
            <a:ln>
              <a:noFill/>
            </a:ln>
          </p:spPr>
        </p:sp>
        <p:sp>
          <p:nvSpPr>
            <p:cNvPr id="34" name="TextBox 34"/>
            <p:cNvSpPr txBox="1"/>
            <p:nvPr/>
          </p:nvSpPr>
          <p:spPr>
            <a:xfrm>
              <a:off x="4620768" y="4393882"/>
              <a:ext cx="2115826"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公共职务与社会治理</a:t>
              </a:r>
            </a:p>
          </p:txBody>
        </p:sp>
        <p:sp>
          <p:nvSpPr>
            <p:cNvPr id="35" name="TextBox 35"/>
            <p:cNvSpPr txBox="1"/>
            <p:nvPr/>
          </p:nvSpPr>
          <p:spPr>
            <a:xfrm>
              <a:off x="4621530" y="4829175"/>
              <a:ext cx="4206240" cy="941070"/>
            </a:xfrm>
            <a:prstGeom prst="rect">
              <a:avLst/>
            </a:prstGeom>
            <a:noFill/>
            <a:ln>
              <a:noFill/>
            </a:ln>
          </p:spPr>
          <p:txBody>
            <a:bodyPr wrap="none" lIns="0" tIns="0" rIns="0" bIns="0" anchor="t" anchorCtr="0">
              <a:spAutoFit/>
            </a:bodyPr>
            <a:lstStyle/>
            <a:p>
              <a:pPr algn="l">
                <a:lnSpc>
                  <a:spcPts val="2550"/>
                </a:lnSpc>
              </a:pPr>
              <a:r>
                <a:rPr lang="zh-CN" sz="1500" dirty="0">
                  <a:solidFill>
                    <a:schemeClr val="dk1"/>
                  </a:solidFill>
                  <a:latin typeface="+mn-lt"/>
                  <a:ea typeface="+mn-ea"/>
                  <a:cs typeface="+mn-cs"/>
                </a:rPr>
                <a:t>曾学智任广东省第十四届人大代表</a:t>
              </a:r>
              <a:br/>
              <a:r>
                <a:rPr lang="zh-CN" sz="1500" dirty="0">
                  <a:solidFill>
                    <a:schemeClr val="dk1"/>
                  </a:solidFill>
                  <a:latin typeface="+mn-lt"/>
                  <a:ea typeface="+mn-ea"/>
                  <a:cs typeface="+mn-cs"/>
                </a:rPr>
                <a:t>多位律师担任人大代表、政协委员及律师协会职务</a:t>
              </a:r>
              <a:br/>
              <a:r>
                <a:rPr lang="zh-CN" sz="1500" dirty="0">
                  <a:solidFill>
                    <a:schemeClr val="dk1"/>
                  </a:solidFill>
                  <a:latin typeface="+mn-lt"/>
                  <a:ea typeface="+mn-ea"/>
                  <a:cs typeface="+mn-cs"/>
                </a:rPr>
                <a:t>持续参与行业建设与社会治理</a:t>
              </a:r>
            </a:p>
          </p:txBody>
        </p:sp>
      </p:grpSp>
      <p:grpSp>
        <p:nvGrpSpPr>
          <p:cNvPr id="40" name="Group 40"/>
          <p:cNvGrpSpPr/>
          <p:nvPr/>
        </p:nvGrpSpPr>
        <p:grpSpPr>
          <a:xfrm>
            <a:off x="528066" y="6286500"/>
            <a:ext cx="11135868" cy="387287"/>
            <a:chOff x="528066" y="6286500"/>
            <a:chExt cx="11135868" cy="387287"/>
          </a:xfrm>
        </p:grpSpPr>
        <p:sp>
          <p:nvSpPr>
            <p:cNvPr id="37" name="Line 37"/>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8" name="TextBox 38"/>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9" name="TextBox 39"/>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06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1295400"/>
            <a:ext cx="2952750" cy="4819650"/>
          </a:xfrm>
          <a:prstGeom prst="rect">
            <a:avLst/>
          </a:prstGeom>
          <a:solidFill>
            <a:schemeClr val="accent1"/>
          </a:solidFill>
          <a:ln>
            <a:noFill/>
          </a:ln>
        </p:spPr>
      </p:sp>
      <p:grpSp>
        <p:nvGrpSpPr>
          <p:cNvPr id="6" name="Group 6"/>
          <p:cNvGrpSpPr/>
          <p:nvPr/>
        </p:nvGrpSpPr>
        <p:grpSpPr>
          <a:xfrm>
            <a:off x="535686" y="311468"/>
            <a:ext cx="11103864" cy="930211"/>
            <a:chOff x="535686" y="311468"/>
            <a:chExt cx="11103864" cy="930211"/>
          </a:xfrm>
        </p:grpSpPr>
        <p:sp>
          <p:nvSpPr>
            <p:cNvPr id="3" name="TextBox 3"/>
            <p:cNvSpPr txBox="1"/>
            <p:nvPr/>
          </p:nvSpPr>
          <p:spPr>
            <a:xfrm>
              <a:off x="545592" y="311468"/>
              <a:ext cx="1919074"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05 / PRACTICE AREAS</a:t>
              </a:r>
            </a:p>
          </p:txBody>
        </p:sp>
        <p:sp>
          <p:nvSpPr>
            <p:cNvPr id="4" name="TextBox 4"/>
            <p:cNvSpPr txBox="1"/>
            <p:nvPr/>
          </p:nvSpPr>
          <p:spPr>
            <a:xfrm>
              <a:off x="535686" y="596265"/>
              <a:ext cx="9362694"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十二个专业领域构成复杂项目的综合服务底座</a:t>
              </a:r>
            </a:p>
          </p:txBody>
        </p:sp>
        <p:sp>
          <p:nvSpPr>
            <p:cNvPr id="5" name="Line 5"/>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21" name="Group 21"/>
          <p:cNvGrpSpPr/>
          <p:nvPr/>
        </p:nvGrpSpPr>
        <p:grpSpPr>
          <a:xfrm>
            <a:off x="406908" y="1707356"/>
            <a:ext cx="2279904" cy="3865150"/>
            <a:chOff x="406908" y="1707356"/>
            <a:chExt cx="2279904" cy="3865150"/>
          </a:xfrm>
        </p:grpSpPr>
        <p:grpSp>
          <p:nvGrpSpPr>
            <p:cNvPr id="15" name="Group 15"/>
            <p:cNvGrpSpPr/>
            <p:nvPr/>
          </p:nvGrpSpPr>
          <p:grpSpPr>
            <a:xfrm>
              <a:off x="469106" y="1707356"/>
              <a:ext cx="300038" cy="309563"/>
              <a:chOff x="469106" y="1707356"/>
              <a:chExt cx="300038" cy="309563"/>
            </a:xfrm>
          </p:grpSpPr>
          <p:sp>
            <p:nvSpPr>
              <p:cNvPr id="7" name="Freeform 7"/>
              <p:cNvSpPr/>
              <p:nvPr/>
            </p:nvSpPr>
            <p:spPr>
              <a:xfrm>
                <a:off x="469106" y="2007394"/>
                <a:ext cx="300038" cy="9525"/>
              </a:xfrm>
              <a:custGeom>
                <a:avLst/>
                <a:gdLst/>
                <a:ahLst/>
                <a:cxnLst/>
                <a:rect l="l" t="t" r="r" b="b"/>
                <a:pathLst>
                  <a:path w="300038" h="9525">
                    <a:moveTo>
                      <a:pt x="0" y="0"/>
                    </a:moveTo>
                    <a:lnTo>
                      <a:pt x="300038" y="0"/>
                    </a:lnTo>
                  </a:path>
                </a:pathLst>
              </a:custGeom>
              <a:noFill/>
              <a:ln w="33338">
                <a:solidFill>
                  <a:schemeClr val="accent3"/>
                </a:solidFill>
              </a:ln>
            </p:spPr>
          </p:sp>
          <p:sp>
            <p:nvSpPr>
              <p:cNvPr id="8" name="Freeform 8"/>
              <p:cNvSpPr/>
              <p:nvPr/>
            </p:nvSpPr>
            <p:spPr>
              <a:xfrm>
                <a:off x="569119" y="1790700"/>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9" name="Freeform 9"/>
              <p:cNvSpPr/>
              <p:nvPr/>
            </p:nvSpPr>
            <p:spPr>
              <a:xfrm>
                <a:off x="569119" y="1857375"/>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10" name="Freeform 10"/>
              <p:cNvSpPr/>
              <p:nvPr/>
            </p:nvSpPr>
            <p:spPr>
              <a:xfrm>
                <a:off x="569119" y="1924050"/>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11" name="Freeform 11"/>
              <p:cNvSpPr/>
              <p:nvPr/>
            </p:nvSpPr>
            <p:spPr>
              <a:xfrm>
                <a:off x="652462" y="1790700"/>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12" name="Freeform 12"/>
              <p:cNvSpPr/>
              <p:nvPr/>
            </p:nvSpPr>
            <p:spPr>
              <a:xfrm>
                <a:off x="652462" y="1857375"/>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13" name="Freeform 13"/>
              <p:cNvSpPr/>
              <p:nvPr/>
            </p:nvSpPr>
            <p:spPr>
              <a:xfrm>
                <a:off x="652462" y="1924050"/>
                <a:ext cx="16669" cy="9525"/>
              </a:xfrm>
              <a:custGeom>
                <a:avLst/>
                <a:gdLst/>
                <a:ahLst/>
                <a:cxnLst/>
                <a:rect l="l" t="t" r="r" b="b"/>
                <a:pathLst>
                  <a:path w="16669" h="9525">
                    <a:moveTo>
                      <a:pt x="0" y="0"/>
                    </a:moveTo>
                    <a:lnTo>
                      <a:pt x="16669" y="0"/>
                    </a:lnTo>
                  </a:path>
                </a:pathLst>
              </a:custGeom>
              <a:noFill/>
              <a:ln w="33338">
                <a:solidFill>
                  <a:schemeClr val="accent3"/>
                </a:solidFill>
              </a:ln>
            </p:spPr>
          </p:sp>
          <p:sp>
            <p:nvSpPr>
              <p:cNvPr id="14" name="Freeform 14"/>
              <p:cNvSpPr/>
              <p:nvPr/>
            </p:nvSpPr>
            <p:spPr>
              <a:xfrm>
                <a:off x="502444" y="1707356"/>
                <a:ext cx="233362" cy="300038"/>
              </a:xfrm>
              <a:custGeom>
                <a:avLst/>
                <a:gdLst/>
                <a:ahLst/>
                <a:cxnLst/>
                <a:rect l="l" t="t" r="r" b="b"/>
                <a:pathLst>
                  <a:path w="233362" h="300038">
                    <a:moveTo>
                      <a:pt x="0" y="300038"/>
                    </a:moveTo>
                    <a:lnTo>
                      <a:pt x="0" y="33338"/>
                    </a:lnTo>
                    <a:cubicBezTo>
                      <a:pt x="0" y="14926"/>
                      <a:pt x="14926" y="0"/>
                      <a:pt x="33338" y="0"/>
                    </a:cubicBezTo>
                    <a:lnTo>
                      <a:pt x="200025" y="0"/>
                    </a:lnTo>
                    <a:cubicBezTo>
                      <a:pt x="218437" y="0"/>
                      <a:pt x="233362" y="14926"/>
                      <a:pt x="233362" y="33338"/>
                    </a:cubicBezTo>
                    <a:lnTo>
                      <a:pt x="233362" y="300038"/>
                    </a:lnTo>
                  </a:path>
                </a:pathLst>
              </a:custGeom>
              <a:noFill/>
              <a:ln w="33338">
                <a:solidFill>
                  <a:schemeClr val="accent3"/>
                </a:solidFill>
              </a:ln>
            </p:spPr>
          </p:sp>
        </p:grpSp>
        <p:sp>
          <p:nvSpPr>
            <p:cNvPr id="16" name="TextBox 16"/>
            <p:cNvSpPr txBox="1"/>
            <p:nvPr/>
          </p:nvSpPr>
          <p:spPr>
            <a:xfrm>
              <a:off x="406908" y="2312670"/>
              <a:ext cx="1381354" cy="469392"/>
            </a:xfrm>
            <a:prstGeom prst="rect">
              <a:avLst/>
            </a:prstGeom>
            <a:noFill/>
            <a:ln>
              <a:noFill/>
            </a:ln>
          </p:spPr>
          <p:txBody>
            <a:bodyPr wrap="none" lIns="0" tIns="0" rIns="0" bIns="0" anchor="t" anchorCtr="0">
              <a:spAutoFit/>
            </a:bodyPr>
            <a:lstStyle/>
            <a:p>
              <a:pPr algn="l"/>
              <a:r>
                <a:rPr lang="zh-CN" sz="2400" b="1" dirty="0">
                  <a:solidFill>
                    <a:srgbClr val="FFFFFF"/>
                  </a:solidFill>
                  <a:latin typeface="+mn-lt"/>
                  <a:ea typeface="+mn-ea"/>
                  <a:cs typeface="+mn-cs"/>
                </a:rPr>
                <a:t>知识产权</a:t>
              </a:r>
            </a:p>
          </p:txBody>
        </p:sp>
        <p:sp>
          <p:nvSpPr>
            <p:cNvPr id="17" name="TextBox 17"/>
            <p:cNvSpPr txBox="1"/>
            <p:nvPr/>
          </p:nvSpPr>
          <p:spPr>
            <a:xfrm>
              <a:off x="412242" y="2864168"/>
              <a:ext cx="1649349"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综合能力的调用中心</a:t>
              </a:r>
            </a:p>
          </p:txBody>
        </p:sp>
        <p:sp>
          <p:nvSpPr>
            <p:cNvPr id="18" name="Line 18"/>
            <p:cNvSpPr/>
            <p:nvPr/>
          </p:nvSpPr>
          <p:spPr>
            <a:xfrm>
              <a:off x="419100" y="3276600"/>
              <a:ext cx="2095500" cy="9525"/>
            </a:xfrm>
            <a:custGeom>
              <a:avLst/>
              <a:gdLst/>
              <a:ahLst/>
              <a:cxnLst/>
              <a:rect l="l" t="t" r="r" b="b"/>
              <a:pathLst>
                <a:path w="2095500" h="9525">
                  <a:moveTo>
                    <a:pt x="0" y="0"/>
                  </a:moveTo>
                  <a:lnTo>
                    <a:pt x="2095500" y="0"/>
                  </a:lnTo>
                </a:path>
              </a:pathLst>
            </a:custGeom>
            <a:noFill/>
            <a:ln w="9525">
              <a:solidFill>
                <a:srgbClr val="607487"/>
              </a:solidFill>
            </a:ln>
          </p:spPr>
        </p:sp>
        <p:sp>
          <p:nvSpPr>
            <p:cNvPr id="19" name="TextBox 19"/>
            <p:cNvSpPr txBox="1"/>
            <p:nvPr/>
          </p:nvSpPr>
          <p:spPr>
            <a:xfrm>
              <a:off x="412242" y="3530918"/>
              <a:ext cx="870966" cy="1559433"/>
            </a:xfrm>
            <a:prstGeom prst="rect">
              <a:avLst/>
            </a:prstGeom>
            <a:noFill/>
            <a:ln>
              <a:noFill/>
            </a:ln>
          </p:spPr>
          <p:txBody>
            <a:bodyPr wrap="none" lIns="0" tIns="0" rIns="0" bIns="0" anchor="t" anchorCtr="0">
              <a:spAutoFit/>
            </a:bodyPr>
            <a:lstStyle/>
            <a:p>
              <a:pPr algn="l">
                <a:lnSpc>
                  <a:spcPts val="2550"/>
                </a:lnSpc>
              </a:pPr>
              <a:r>
                <a:rPr lang="zh-CN" sz="1350" dirty="0">
                  <a:solidFill>
                    <a:srgbClr val="FFFFFF"/>
                  </a:solidFill>
                  <a:latin typeface="+mn-lt"/>
                  <a:ea typeface="+mn-ea"/>
                  <a:cs typeface="+mn-cs"/>
                </a:rPr>
                <a:t>专项顾问</a:t>
              </a:r>
              <a:br/>
              <a:r>
                <a:rPr lang="zh-CN" sz="1350" dirty="0">
                  <a:solidFill>
                    <a:srgbClr val="FFFFFF"/>
                  </a:solidFill>
                  <a:latin typeface="+mn-lt"/>
                  <a:ea typeface="+mn-ea"/>
                  <a:cs typeface="+mn-cs"/>
                </a:rPr>
                <a:t>确权与布局</a:t>
              </a:r>
              <a:br/>
              <a:r>
                <a:rPr lang="zh-CN" sz="1350" dirty="0">
                  <a:solidFill>
                    <a:srgbClr val="FFFFFF"/>
                  </a:solidFill>
                  <a:latin typeface="+mn-lt"/>
                  <a:ea typeface="+mn-ea"/>
                  <a:cs typeface="+mn-cs"/>
                </a:rPr>
                <a:t>许可与运营</a:t>
              </a:r>
              <a:br/>
              <a:r>
                <a:rPr lang="zh-CN" sz="1350" dirty="0">
                  <a:solidFill>
                    <a:srgbClr val="FFFFFF"/>
                  </a:solidFill>
                  <a:latin typeface="+mn-lt"/>
                  <a:ea typeface="+mn-ea"/>
                  <a:cs typeface="+mn-cs"/>
                </a:rPr>
                <a:t>争议解决</a:t>
              </a:r>
              <a:br/>
              <a:r>
                <a:rPr lang="zh-CN" sz="1350" dirty="0">
                  <a:solidFill>
                    <a:srgbClr val="FFFFFF"/>
                  </a:solidFill>
                  <a:latin typeface="+mn-lt"/>
                  <a:ea typeface="+mn-ea"/>
                  <a:cs typeface="+mn-cs"/>
                </a:rPr>
                <a:t>刑事控告</a:t>
              </a:r>
            </a:p>
          </p:txBody>
        </p:sp>
        <p:sp>
          <p:nvSpPr>
            <p:cNvPr id="20" name="TextBox 20"/>
            <p:cNvSpPr txBox="1"/>
            <p:nvPr/>
          </p:nvSpPr>
          <p:spPr>
            <a:xfrm>
              <a:off x="413004" y="5337810"/>
              <a:ext cx="2273808" cy="234696"/>
            </a:xfrm>
            <a:prstGeom prst="rect">
              <a:avLst/>
            </a:prstGeom>
            <a:noFill/>
            <a:ln>
              <a:noFill/>
            </a:ln>
          </p:spPr>
          <p:txBody>
            <a:bodyPr wrap="none" lIns="0" tIns="0" rIns="0" bIns="0" anchor="t" anchorCtr="0">
              <a:spAutoFit/>
            </a:bodyPr>
            <a:lstStyle/>
            <a:p>
              <a:pPr algn="l"/>
              <a:r>
                <a:rPr lang="zh-CN" sz="1200" dirty="0">
                  <a:solidFill>
                    <a:srgbClr val="D5DDE3"/>
                  </a:solidFill>
                  <a:latin typeface="+mn-lt"/>
                  <a:ea typeface="+mn-ea"/>
                  <a:cs typeface="+mn-cs"/>
                </a:rPr>
                <a:t>专利｜商标｜著作权｜商业秘密</a:t>
              </a:r>
            </a:p>
          </p:txBody>
        </p:sp>
      </p:grpSp>
      <p:grpSp>
        <p:nvGrpSpPr>
          <p:cNvPr id="32" name="Group 32"/>
          <p:cNvGrpSpPr/>
          <p:nvPr/>
        </p:nvGrpSpPr>
        <p:grpSpPr>
          <a:xfrm>
            <a:off x="3267456" y="1600200"/>
            <a:ext cx="1895094" cy="3667506"/>
            <a:chOff x="3267456" y="1600200"/>
            <a:chExt cx="1895094" cy="3667506"/>
          </a:xfrm>
        </p:grpSpPr>
        <p:sp>
          <p:nvSpPr>
            <p:cNvPr id="22" name="Rectangle 22"/>
            <p:cNvSpPr/>
            <p:nvPr/>
          </p:nvSpPr>
          <p:spPr>
            <a:xfrm>
              <a:off x="3276600" y="1600200"/>
              <a:ext cx="1885950" cy="76200"/>
            </a:xfrm>
            <a:prstGeom prst="rect">
              <a:avLst/>
            </a:prstGeom>
            <a:solidFill>
              <a:schemeClr val="accent2"/>
            </a:solidFill>
            <a:ln>
              <a:noFill/>
            </a:ln>
          </p:spPr>
        </p:sp>
        <p:grpSp>
          <p:nvGrpSpPr>
            <p:cNvPr id="28" name="Group 28"/>
            <p:cNvGrpSpPr/>
            <p:nvPr/>
          </p:nvGrpSpPr>
          <p:grpSpPr>
            <a:xfrm>
              <a:off x="3314607" y="1962057"/>
              <a:ext cx="248142" cy="254887"/>
              <a:chOff x="3314607" y="1962057"/>
              <a:chExt cx="248142" cy="254887"/>
            </a:xfrm>
          </p:grpSpPr>
          <p:sp>
            <p:nvSpPr>
              <p:cNvPr id="23" name="Freeform 23"/>
              <p:cNvSpPr/>
              <p:nvPr/>
            </p:nvSpPr>
            <p:spPr>
              <a:xfrm>
                <a:off x="3411538" y="2058988"/>
                <a:ext cx="151211" cy="151180"/>
              </a:xfrm>
              <a:custGeom>
                <a:avLst/>
                <a:gdLst/>
                <a:ahLst/>
                <a:cxnLst/>
                <a:rect l="l" t="t" r="r" b="b"/>
                <a:pathLst>
                  <a:path w="151211" h="151180">
                    <a:moveTo>
                      <a:pt x="40481" y="0"/>
                    </a:moveTo>
                    <a:lnTo>
                      <a:pt x="140106" y="100097"/>
                    </a:lnTo>
                    <a:cubicBezTo>
                      <a:pt x="151211" y="111162"/>
                      <a:pt x="151211" y="129082"/>
                      <a:pt x="140106" y="140133"/>
                    </a:cubicBezTo>
                    <a:cubicBezTo>
                      <a:pt x="128999" y="151180"/>
                      <a:pt x="111055" y="151180"/>
                      <a:pt x="99948" y="140133"/>
                    </a:cubicBezTo>
                    <a:lnTo>
                      <a:pt x="0" y="40481"/>
                    </a:lnTo>
                  </a:path>
                </a:pathLst>
              </a:custGeom>
              <a:noFill/>
              <a:ln w="26988">
                <a:solidFill>
                  <a:schemeClr val="accent2"/>
                </a:solidFill>
              </a:ln>
            </p:spPr>
          </p:sp>
          <p:sp>
            <p:nvSpPr>
              <p:cNvPr id="24" name="Freeform 24"/>
              <p:cNvSpPr/>
              <p:nvPr/>
            </p:nvSpPr>
            <p:spPr>
              <a:xfrm>
                <a:off x="3357563" y="2045494"/>
                <a:ext cx="53975" cy="53975"/>
              </a:xfrm>
              <a:custGeom>
                <a:avLst/>
                <a:gdLst/>
                <a:ahLst/>
                <a:cxnLst/>
                <a:rect l="l" t="t" r="r" b="b"/>
                <a:pathLst>
                  <a:path w="53975" h="53975">
                    <a:moveTo>
                      <a:pt x="0" y="0"/>
                    </a:moveTo>
                    <a:lnTo>
                      <a:pt x="53975" y="53975"/>
                    </a:lnTo>
                  </a:path>
                </a:pathLst>
              </a:custGeom>
              <a:noFill/>
              <a:ln w="26988">
                <a:solidFill>
                  <a:schemeClr val="accent2"/>
                </a:solidFill>
              </a:ln>
            </p:spPr>
          </p:sp>
          <p:sp>
            <p:nvSpPr>
              <p:cNvPr id="25" name="Freeform 25"/>
              <p:cNvSpPr/>
              <p:nvPr/>
            </p:nvSpPr>
            <p:spPr>
              <a:xfrm>
                <a:off x="3398044" y="2005013"/>
                <a:ext cx="53975" cy="53975"/>
              </a:xfrm>
              <a:custGeom>
                <a:avLst/>
                <a:gdLst/>
                <a:ahLst/>
                <a:cxnLst/>
                <a:rect l="l" t="t" r="r" b="b"/>
                <a:pathLst>
                  <a:path w="53975" h="53975">
                    <a:moveTo>
                      <a:pt x="53975" y="53975"/>
                    </a:moveTo>
                    <a:lnTo>
                      <a:pt x="0" y="0"/>
                    </a:lnTo>
                  </a:path>
                </a:pathLst>
              </a:custGeom>
              <a:noFill/>
              <a:ln w="26988">
                <a:solidFill>
                  <a:schemeClr val="accent2"/>
                </a:solidFill>
              </a:ln>
            </p:spPr>
          </p:sp>
          <p:sp>
            <p:nvSpPr>
              <p:cNvPr id="26" name="Freeform 26"/>
              <p:cNvSpPr/>
              <p:nvPr/>
            </p:nvSpPr>
            <p:spPr>
              <a:xfrm>
                <a:off x="3317081" y="2207419"/>
                <a:ext cx="94456" cy="9525"/>
              </a:xfrm>
              <a:custGeom>
                <a:avLst/>
                <a:gdLst/>
                <a:ahLst/>
                <a:cxnLst/>
                <a:rect l="l" t="t" r="r" b="b"/>
                <a:pathLst>
                  <a:path w="94456" h="9525">
                    <a:moveTo>
                      <a:pt x="0" y="0"/>
                    </a:moveTo>
                    <a:lnTo>
                      <a:pt x="94456" y="0"/>
                    </a:lnTo>
                  </a:path>
                </a:pathLst>
              </a:custGeom>
              <a:noFill/>
              <a:ln w="26988">
                <a:solidFill>
                  <a:schemeClr val="accent2"/>
                </a:solidFill>
              </a:ln>
            </p:spPr>
          </p:sp>
          <p:sp>
            <p:nvSpPr>
              <p:cNvPr id="27" name="Freeform 27"/>
              <p:cNvSpPr/>
              <p:nvPr/>
            </p:nvSpPr>
            <p:spPr>
              <a:xfrm>
                <a:off x="3314607" y="1962057"/>
                <a:ext cx="180368" cy="180368"/>
              </a:xfrm>
              <a:custGeom>
                <a:avLst/>
                <a:gdLst/>
                <a:ahLst/>
                <a:cxnLst/>
                <a:rect l="l" t="t" r="r" b="b"/>
                <a:pathLst>
                  <a:path w="180368" h="180368">
                    <a:moveTo>
                      <a:pt x="53656" y="175100"/>
                    </a:moveTo>
                    <a:lnTo>
                      <a:pt x="5268" y="126712"/>
                    </a:lnTo>
                    <a:cubicBezTo>
                      <a:pt x="0" y="121442"/>
                      <a:pt x="0" y="112901"/>
                      <a:pt x="5268" y="107632"/>
                    </a:cubicBezTo>
                    <a:lnTo>
                      <a:pt x="36209" y="76690"/>
                    </a:lnTo>
                    <a:lnTo>
                      <a:pt x="42956" y="83437"/>
                    </a:lnTo>
                    <a:lnTo>
                      <a:pt x="83437" y="42956"/>
                    </a:lnTo>
                    <a:lnTo>
                      <a:pt x="76690" y="36209"/>
                    </a:lnTo>
                    <a:lnTo>
                      <a:pt x="107632" y="5268"/>
                    </a:lnTo>
                    <a:cubicBezTo>
                      <a:pt x="112901" y="0"/>
                      <a:pt x="121442" y="0"/>
                      <a:pt x="126712" y="5268"/>
                    </a:cubicBezTo>
                    <a:lnTo>
                      <a:pt x="175100" y="53656"/>
                    </a:lnTo>
                    <a:cubicBezTo>
                      <a:pt x="180368" y="58926"/>
                      <a:pt x="180368" y="67467"/>
                      <a:pt x="175100" y="72737"/>
                    </a:cubicBezTo>
                    <a:lnTo>
                      <a:pt x="144159" y="103678"/>
                    </a:lnTo>
                    <a:lnTo>
                      <a:pt x="137412" y="96931"/>
                    </a:lnTo>
                    <a:lnTo>
                      <a:pt x="96931" y="137412"/>
                    </a:lnTo>
                    <a:lnTo>
                      <a:pt x="103678" y="144159"/>
                    </a:lnTo>
                    <a:lnTo>
                      <a:pt x="72737" y="175100"/>
                    </a:lnTo>
                    <a:cubicBezTo>
                      <a:pt x="67467" y="180368"/>
                      <a:pt x="58926" y="180368"/>
                      <a:pt x="53656" y="175100"/>
                    </a:cubicBezTo>
                  </a:path>
                </a:pathLst>
              </a:custGeom>
              <a:noFill/>
              <a:ln w="26988">
                <a:solidFill>
                  <a:schemeClr val="accent2"/>
                </a:solidFill>
              </a:ln>
            </p:spPr>
          </p:sp>
        </p:grpSp>
        <p:sp>
          <p:nvSpPr>
            <p:cNvPr id="29" name="TextBox 29"/>
            <p:cNvSpPr txBox="1"/>
            <p:nvPr/>
          </p:nvSpPr>
          <p:spPr>
            <a:xfrm>
              <a:off x="3267456" y="2434590"/>
              <a:ext cx="1290447"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公共与争议</a:t>
              </a:r>
            </a:p>
          </p:txBody>
        </p:sp>
        <p:sp>
          <p:nvSpPr>
            <p:cNvPr id="30" name="TextBox 30"/>
            <p:cNvSpPr txBox="1"/>
            <p:nvPr/>
          </p:nvSpPr>
          <p:spPr>
            <a:xfrm>
              <a:off x="3268980" y="2981325"/>
              <a:ext cx="967740" cy="1207770"/>
            </a:xfrm>
            <a:prstGeom prst="rect">
              <a:avLst/>
            </a:prstGeom>
            <a:noFill/>
            <a:ln>
              <a:noFill/>
            </a:ln>
          </p:spPr>
          <p:txBody>
            <a:bodyPr wrap="none" lIns="0" tIns="0" rIns="0" bIns="0" anchor="t" anchorCtr="0">
              <a:spAutoFit/>
            </a:bodyPr>
            <a:lstStyle/>
            <a:p>
              <a:pPr algn="l">
                <a:lnSpc>
                  <a:spcPts val="3600"/>
                </a:lnSpc>
              </a:pPr>
              <a:r>
                <a:rPr lang="zh-CN" sz="1500" dirty="0">
                  <a:solidFill>
                    <a:schemeClr val="dk1"/>
                  </a:solidFill>
                  <a:latin typeface="+mn-lt"/>
                  <a:ea typeface="+mn-ea"/>
                  <a:cs typeface="+mn-cs"/>
                </a:rPr>
                <a:t>政府与行政</a:t>
              </a:r>
              <a:br/>
              <a:r>
                <a:rPr lang="zh-CN" sz="1500" dirty="0">
                  <a:solidFill>
                    <a:schemeClr val="dk1"/>
                  </a:solidFill>
                  <a:latin typeface="+mn-lt"/>
                  <a:ea typeface="+mn-ea"/>
                  <a:cs typeface="+mn-cs"/>
                </a:rPr>
                <a:t>民商事</a:t>
              </a:r>
              <a:br/>
              <a:r>
                <a:rPr lang="zh-CN" sz="1500" dirty="0">
                  <a:solidFill>
                    <a:schemeClr val="dk1"/>
                  </a:solidFill>
                  <a:latin typeface="+mn-lt"/>
                  <a:ea typeface="+mn-ea"/>
                  <a:cs typeface="+mn-cs"/>
                </a:rPr>
                <a:t>刑事</a:t>
              </a:r>
            </a:p>
          </p:txBody>
        </p:sp>
        <p:sp>
          <p:nvSpPr>
            <p:cNvPr id="31" name="TextBox 31"/>
            <p:cNvSpPr txBox="1"/>
            <p:nvPr/>
          </p:nvSpPr>
          <p:spPr>
            <a:xfrm>
              <a:off x="3270504" y="4766310"/>
              <a:ext cx="13837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accent6"/>
                  </a:solidFill>
                  <a:latin typeface="+mn-lt"/>
                  <a:ea typeface="+mn-ea"/>
                  <a:cs typeface="+mn-cs"/>
                </a:rPr>
                <a:t>处理公共规则、争议</a:t>
              </a:r>
              <a:br/>
              <a:r>
                <a:rPr lang="zh-CN" sz="1200" dirty="0">
                  <a:solidFill>
                    <a:schemeClr val="accent6"/>
                  </a:solidFill>
                  <a:latin typeface="+mn-lt"/>
                  <a:ea typeface="+mn-ea"/>
                  <a:cs typeface="+mn-cs"/>
                </a:rPr>
                <a:t>与责任边界</a:t>
              </a:r>
            </a:p>
          </p:txBody>
        </p:sp>
      </p:grpSp>
      <p:grpSp>
        <p:nvGrpSpPr>
          <p:cNvPr id="42" name="Group 42"/>
          <p:cNvGrpSpPr/>
          <p:nvPr/>
        </p:nvGrpSpPr>
        <p:grpSpPr>
          <a:xfrm>
            <a:off x="5343906" y="1600200"/>
            <a:ext cx="1895094" cy="3667506"/>
            <a:chOff x="5343906" y="1600200"/>
            <a:chExt cx="1895094" cy="3667506"/>
          </a:xfrm>
        </p:grpSpPr>
        <p:sp>
          <p:nvSpPr>
            <p:cNvPr id="33" name="Rectangle 33"/>
            <p:cNvSpPr/>
            <p:nvPr/>
          </p:nvSpPr>
          <p:spPr>
            <a:xfrm>
              <a:off x="5353050" y="1600200"/>
              <a:ext cx="1885950" cy="76200"/>
            </a:xfrm>
            <a:prstGeom prst="rect">
              <a:avLst/>
            </a:prstGeom>
            <a:solidFill>
              <a:schemeClr val="accent1"/>
            </a:solidFill>
            <a:ln>
              <a:noFill/>
            </a:ln>
          </p:spPr>
        </p:sp>
        <p:grpSp>
          <p:nvGrpSpPr>
            <p:cNvPr id="38" name="Group 38"/>
            <p:cNvGrpSpPr/>
            <p:nvPr/>
          </p:nvGrpSpPr>
          <p:grpSpPr>
            <a:xfrm>
              <a:off x="5393531" y="1964531"/>
              <a:ext cx="242888" cy="229394"/>
              <a:chOff x="5393531" y="1964531"/>
              <a:chExt cx="242888" cy="229394"/>
            </a:xfrm>
          </p:grpSpPr>
          <p:sp>
            <p:nvSpPr>
              <p:cNvPr id="34" name="Freeform 34"/>
              <p:cNvSpPr/>
              <p:nvPr/>
            </p:nvSpPr>
            <p:spPr>
              <a:xfrm>
                <a:off x="5393531" y="2018506"/>
                <a:ext cx="242888" cy="175419"/>
              </a:xfrm>
              <a:custGeom>
                <a:avLst/>
                <a:gdLst/>
                <a:ahLst/>
                <a:cxnLst/>
                <a:rect l="l" t="t" r="r" b="b"/>
                <a:pathLst>
                  <a:path w="242888" h="175419">
                    <a:moveTo>
                      <a:pt x="0" y="26988"/>
                    </a:moveTo>
                    <a:cubicBezTo>
                      <a:pt x="0" y="12083"/>
                      <a:pt x="12083" y="0"/>
                      <a:pt x="26988" y="0"/>
                    </a:cubicBezTo>
                    <a:lnTo>
                      <a:pt x="215901" y="0"/>
                    </a:lnTo>
                    <a:cubicBezTo>
                      <a:pt x="230805" y="0"/>
                      <a:pt x="242888" y="12083"/>
                      <a:pt x="242888" y="26988"/>
                    </a:cubicBezTo>
                    <a:lnTo>
                      <a:pt x="242888" y="148432"/>
                    </a:lnTo>
                    <a:cubicBezTo>
                      <a:pt x="242888" y="163336"/>
                      <a:pt x="230805" y="175419"/>
                      <a:pt x="215901" y="175419"/>
                    </a:cubicBezTo>
                    <a:lnTo>
                      <a:pt x="26988" y="175419"/>
                    </a:lnTo>
                    <a:cubicBezTo>
                      <a:pt x="12083" y="175419"/>
                      <a:pt x="0" y="163336"/>
                      <a:pt x="0" y="148432"/>
                    </a:cubicBezTo>
                    <a:lnTo>
                      <a:pt x="0" y="26988"/>
                    </a:lnTo>
                  </a:path>
                </a:pathLst>
              </a:custGeom>
              <a:noFill/>
              <a:ln w="26988">
                <a:solidFill>
                  <a:schemeClr val="accent1"/>
                </a:solidFill>
              </a:ln>
            </p:spPr>
          </p:sp>
          <p:sp>
            <p:nvSpPr>
              <p:cNvPr id="35" name="Freeform 35"/>
              <p:cNvSpPr/>
              <p:nvPr/>
            </p:nvSpPr>
            <p:spPr>
              <a:xfrm>
                <a:off x="5461000" y="1964531"/>
                <a:ext cx="107950" cy="53975"/>
              </a:xfrm>
              <a:custGeom>
                <a:avLst/>
                <a:gdLst/>
                <a:ahLst/>
                <a:cxnLst/>
                <a:rect l="l" t="t" r="r" b="b"/>
                <a:pathLst>
                  <a:path w="107950" h="53975">
                    <a:moveTo>
                      <a:pt x="0" y="53975"/>
                    </a:moveTo>
                    <a:lnTo>
                      <a:pt x="0" y="26988"/>
                    </a:lnTo>
                    <a:cubicBezTo>
                      <a:pt x="0" y="12083"/>
                      <a:pt x="12083" y="0"/>
                      <a:pt x="26988" y="0"/>
                    </a:cubicBezTo>
                    <a:lnTo>
                      <a:pt x="80963" y="0"/>
                    </a:lnTo>
                    <a:cubicBezTo>
                      <a:pt x="95868" y="0"/>
                      <a:pt x="107950" y="12083"/>
                      <a:pt x="107950" y="26988"/>
                    </a:cubicBezTo>
                    <a:lnTo>
                      <a:pt x="107950" y="53975"/>
                    </a:lnTo>
                  </a:path>
                </a:pathLst>
              </a:custGeom>
              <a:noFill/>
              <a:ln w="26988">
                <a:solidFill>
                  <a:schemeClr val="accent1"/>
                </a:solidFill>
              </a:ln>
            </p:spPr>
          </p:sp>
          <p:sp>
            <p:nvSpPr>
              <p:cNvPr id="36" name="Freeform 36"/>
              <p:cNvSpPr/>
              <p:nvPr/>
            </p:nvSpPr>
            <p:spPr>
              <a:xfrm>
                <a:off x="5514975" y="2085975"/>
                <a:ext cx="9525" cy="9525"/>
              </a:xfrm>
              <a:custGeom>
                <a:avLst/>
                <a:gdLst/>
                <a:ahLst/>
                <a:cxnLst/>
                <a:rect l="l" t="t" r="r" b="b"/>
                <a:pathLst>
                  <a:path w="9525" h="9525">
                    <a:moveTo>
                      <a:pt x="0" y="0"/>
                    </a:moveTo>
                    <a:lnTo>
                      <a:pt x="0" y="135"/>
                    </a:lnTo>
                  </a:path>
                </a:pathLst>
              </a:custGeom>
              <a:noFill/>
              <a:ln w="26988">
                <a:solidFill>
                  <a:schemeClr val="accent1"/>
                </a:solidFill>
              </a:ln>
            </p:spPr>
          </p:sp>
          <p:sp>
            <p:nvSpPr>
              <p:cNvPr id="37" name="Freeform 37"/>
              <p:cNvSpPr/>
              <p:nvPr/>
            </p:nvSpPr>
            <p:spPr>
              <a:xfrm>
                <a:off x="5393531" y="2099469"/>
                <a:ext cx="242888" cy="38492"/>
              </a:xfrm>
              <a:custGeom>
                <a:avLst/>
                <a:gdLst/>
                <a:ahLst/>
                <a:cxnLst/>
                <a:rect l="l" t="t" r="r" b="b"/>
                <a:pathLst>
                  <a:path w="242888" h="38492">
                    <a:moveTo>
                      <a:pt x="0" y="0"/>
                    </a:moveTo>
                    <a:cubicBezTo>
                      <a:pt x="76388" y="38492"/>
                      <a:pt x="166500" y="38492"/>
                      <a:pt x="242888" y="0"/>
                    </a:cubicBezTo>
                  </a:path>
                </a:pathLst>
              </a:custGeom>
              <a:noFill/>
              <a:ln w="26988">
                <a:solidFill>
                  <a:schemeClr val="accent1"/>
                </a:solidFill>
              </a:ln>
            </p:spPr>
          </p:sp>
        </p:grpSp>
        <p:sp>
          <p:nvSpPr>
            <p:cNvPr id="39" name="TextBox 39"/>
            <p:cNvSpPr txBox="1"/>
            <p:nvPr/>
          </p:nvSpPr>
          <p:spPr>
            <a:xfrm>
              <a:off x="5343906" y="2434590"/>
              <a:ext cx="1290447"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企业与资本</a:t>
              </a:r>
            </a:p>
          </p:txBody>
        </p:sp>
        <p:sp>
          <p:nvSpPr>
            <p:cNvPr id="40" name="TextBox 40"/>
            <p:cNvSpPr txBox="1"/>
            <p:nvPr/>
          </p:nvSpPr>
          <p:spPr>
            <a:xfrm>
              <a:off x="5345430" y="2981325"/>
              <a:ext cx="1348740" cy="1207770"/>
            </a:xfrm>
            <a:prstGeom prst="rect">
              <a:avLst/>
            </a:prstGeom>
            <a:noFill/>
            <a:ln>
              <a:noFill/>
            </a:ln>
          </p:spPr>
          <p:txBody>
            <a:bodyPr wrap="none" lIns="0" tIns="0" rIns="0" bIns="0" anchor="t" anchorCtr="0">
              <a:spAutoFit/>
            </a:bodyPr>
            <a:lstStyle/>
            <a:p>
              <a:pPr algn="l">
                <a:lnSpc>
                  <a:spcPts val="3600"/>
                </a:lnSpc>
              </a:pPr>
              <a:r>
                <a:rPr lang="zh-CN" sz="1500" dirty="0">
                  <a:solidFill>
                    <a:schemeClr val="dk1"/>
                  </a:solidFill>
                  <a:latin typeface="+mn-lt"/>
                  <a:ea typeface="+mn-ea"/>
                  <a:cs typeface="+mn-cs"/>
                </a:rPr>
                <a:t>公司综合</a:t>
              </a:r>
              <a:br/>
              <a:r>
                <a:rPr lang="zh-CN" sz="1500" dirty="0">
                  <a:solidFill>
                    <a:schemeClr val="dk1"/>
                  </a:solidFill>
                  <a:latin typeface="+mn-lt"/>
                  <a:ea typeface="+mn-ea"/>
                  <a:cs typeface="+mn-cs"/>
                </a:rPr>
                <a:t>并购与清算重整</a:t>
              </a:r>
              <a:br/>
              <a:r>
                <a:rPr lang="zh-CN" sz="1500" dirty="0">
                  <a:solidFill>
                    <a:schemeClr val="dk1"/>
                  </a:solidFill>
                  <a:latin typeface="+mn-lt"/>
                  <a:ea typeface="+mn-ea"/>
                  <a:cs typeface="+mn-cs"/>
                </a:rPr>
                <a:t>金融证券</a:t>
              </a:r>
            </a:p>
          </p:txBody>
        </p:sp>
        <p:sp>
          <p:nvSpPr>
            <p:cNvPr id="41" name="TextBox 41"/>
            <p:cNvSpPr txBox="1"/>
            <p:nvPr/>
          </p:nvSpPr>
          <p:spPr>
            <a:xfrm>
              <a:off x="5346954" y="4766310"/>
              <a:ext cx="13837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accent6"/>
                  </a:solidFill>
                  <a:latin typeface="+mn-lt"/>
                  <a:ea typeface="+mn-ea"/>
                  <a:cs typeface="+mn-cs"/>
                </a:rPr>
                <a:t>支撑创新主体的组织</a:t>
              </a:r>
              <a:br/>
              <a:r>
                <a:rPr lang="zh-CN" sz="1200" dirty="0">
                  <a:solidFill>
                    <a:schemeClr val="accent6"/>
                  </a:solidFill>
                  <a:latin typeface="+mn-lt"/>
                  <a:ea typeface="+mn-ea"/>
                  <a:cs typeface="+mn-cs"/>
                </a:rPr>
                <a:t>交易与资本安排</a:t>
              </a:r>
            </a:p>
          </p:txBody>
        </p:sp>
      </p:grpSp>
      <p:grpSp>
        <p:nvGrpSpPr>
          <p:cNvPr id="53" name="Group 53"/>
          <p:cNvGrpSpPr/>
          <p:nvPr/>
        </p:nvGrpSpPr>
        <p:grpSpPr>
          <a:xfrm>
            <a:off x="7420356" y="1600200"/>
            <a:ext cx="1895094" cy="3667506"/>
            <a:chOff x="7420356" y="1600200"/>
            <a:chExt cx="1895094" cy="3667506"/>
          </a:xfrm>
        </p:grpSpPr>
        <p:sp>
          <p:nvSpPr>
            <p:cNvPr id="43" name="Rectangle 43"/>
            <p:cNvSpPr/>
            <p:nvPr/>
          </p:nvSpPr>
          <p:spPr>
            <a:xfrm>
              <a:off x="7429500" y="1600200"/>
              <a:ext cx="1885950" cy="76200"/>
            </a:xfrm>
            <a:prstGeom prst="rect">
              <a:avLst/>
            </a:prstGeom>
            <a:solidFill>
              <a:schemeClr val="accent3"/>
            </a:solidFill>
            <a:ln>
              <a:noFill/>
            </a:ln>
          </p:spPr>
        </p:sp>
        <p:grpSp>
          <p:nvGrpSpPr>
            <p:cNvPr id="49" name="Group 49"/>
            <p:cNvGrpSpPr/>
            <p:nvPr/>
          </p:nvGrpSpPr>
          <p:grpSpPr>
            <a:xfrm>
              <a:off x="7496969" y="1964531"/>
              <a:ext cx="188913" cy="242888"/>
              <a:chOff x="7496969" y="1964531"/>
              <a:chExt cx="188913" cy="242888"/>
            </a:xfrm>
          </p:grpSpPr>
          <p:sp>
            <p:nvSpPr>
              <p:cNvPr id="44" name="Freeform 44"/>
              <p:cNvSpPr/>
              <p:nvPr/>
            </p:nvSpPr>
            <p:spPr>
              <a:xfrm>
                <a:off x="7618413" y="1964531"/>
                <a:ext cx="67469" cy="67469"/>
              </a:xfrm>
              <a:custGeom>
                <a:avLst/>
                <a:gdLst/>
                <a:ahLst/>
                <a:cxnLst/>
                <a:rect l="l" t="t" r="r" b="b"/>
                <a:pathLst>
                  <a:path w="67469" h="67469">
                    <a:moveTo>
                      <a:pt x="0" y="0"/>
                    </a:moveTo>
                    <a:lnTo>
                      <a:pt x="0" y="53975"/>
                    </a:lnTo>
                    <a:cubicBezTo>
                      <a:pt x="0" y="61428"/>
                      <a:pt x="6041" y="67469"/>
                      <a:pt x="13494" y="67469"/>
                    </a:cubicBezTo>
                    <a:lnTo>
                      <a:pt x="67469" y="67469"/>
                    </a:lnTo>
                  </a:path>
                </a:pathLst>
              </a:custGeom>
              <a:noFill/>
              <a:ln w="26988">
                <a:solidFill>
                  <a:schemeClr val="accent3"/>
                </a:solidFill>
              </a:ln>
            </p:spPr>
          </p:sp>
          <p:sp>
            <p:nvSpPr>
              <p:cNvPr id="45" name="Freeform 45"/>
              <p:cNvSpPr/>
              <p:nvPr/>
            </p:nvSpPr>
            <p:spPr>
              <a:xfrm>
                <a:off x="7496969" y="1964531"/>
                <a:ext cx="188913" cy="242888"/>
              </a:xfrm>
              <a:custGeom>
                <a:avLst/>
                <a:gdLst/>
                <a:ahLst/>
                <a:cxnLst/>
                <a:rect l="l" t="t" r="r" b="b"/>
                <a:pathLst>
                  <a:path w="188913" h="242888">
                    <a:moveTo>
                      <a:pt x="161925" y="242888"/>
                    </a:moveTo>
                    <a:lnTo>
                      <a:pt x="26988" y="242888"/>
                    </a:lnTo>
                    <a:cubicBezTo>
                      <a:pt x="12083" y="242888"/>
                      <a:pt x="0" y="230805"/>
                      <a:pt x="0" y="215901"/>
                    </a:cubicBezTo>
                    <a:lnTo>
                      <a:pt x="0" y="26988"/>
                    </a:lnTo>
                    <a:cubicBezTo>
                      <a:pt x="0" y="12083"/>
                      <a:pt x="12083" y="0"/>
                      <a:pt x="26988" y="0"/>
                    </a:cubicBezTo>
                    <a:lnTo>
                      <a:pt x="121444" y="0"/>
                    </a:lnTo>
                    <a:lnTo>
                      <a:pt x="188913" y="67469"/>
                    </a:lnTo>
                    <a:lnTo>
                      <a:pt x="188913" y="215901"/>
                    </a:lnTo>
                    <a:cubicBezTo>
                      <a:pt x="188913" y="230805"/>
                      <a:pt x="176830" y="242888"/>
                      <a:pt x="161925" y="242888"/>
                    </a:cubicBezTo>
                  </a:path>
                </a:pathLst>
              </a:custGeom>
              <a:noFill/>
              <a:ln w="26988">
                <a:solidFill>
                  <a:schemeClr val="accent3"/>
                </a:solidFill>
              </a:ln>
            </p:spPr>
          </p:sp>
          <p:sp>
            <p:nvSpPr>
              <p:cNvPr id="46" name="Freeform 46"/>
              <p:cNvSpPr/>
              <p:nvPr/>
            </p:nvSpPr>
            <p:spPr>
              <a:xfrm>
                <a:off x="7550944" y="2045494"/>
                <a:ext cx="13494" cy="9525"/>
              </a:xfrm>
              <a:custGeom>
                <a:avLst/>
                <a:gdLst/>
                <a:ahLst/>
                <a:cxnLst/>
                <a:rect l="l" t="t" r="r" b="b"/>
                <a:pathLst>
                  <a:path w="13494" h="9525">
                    <a:moveTo>
                      <a:pt x="0" y="0"/>
                    </a:moveTo>
                    <a:lnTo>
                      <a:pt x="13494" y="0"/>
                    </a:lnTo>
                  </a:path>
                </a:pathLst>
              </a:custGeom>
              <a:noFill/>
              <a:ln w="26988">
                <a:solidFill>
                  <a:schemeClr val="accent3"/>
                </a:solidFill>
              </a:ln>
            </p:spPr>
          </p:sp>
          <p:sp>
            <p:nvSpPr>
              <p:cNvPr id="47" name="Freeform 47"/>
              <p:cNvSpPr/>
              <p:nvPr/>
            </p:nvSpPr>
            <p:spPr>
              <a:xfrm>
                <a:off x="7550944" y="2099469"/>
                <a:ext cx="80963" cy="9525"/>
              </a:xfrm>
              <a:custGeom>
                <a:avLst/>
                <a:gdLst/>
                <a:ahLst/>
                <a:cxnLst/>
                <a:rect l="l" t="t" r="r" b="b"/>
                <a:pathLst>
                  <a:path w="80963" h="9525">
                    <a:moveTo>
                      <a:pt x="0" y="0"/>
                    </a:moveTo>
                    <a:lnTo>
                      <a:pt x="80963" y="0"/>
                    </a:lnTo>
                  </a:path>
                </a:pathLst>
              </a:custGeom>
              <a:noFill/>
              <a:ln w="26988">
                <a:solidFill>
                  <a:schemeClr val="accent3"/>
                </a:solidFill>
              </a:ln>
            </p:spPr>
          </p:sp>
          <p:sp>
            <p:nvSpPr>
              <p:cNvPr id="48" name="Freeform 48"/>
              <p:cNvSpPr/>
              <p:nvPr/>
            </p:nvSpPr>
            <p:spPr>
              <a:xfrm>
                <a:off x="7550944" y="2153444"/>
                <a:ext cx="80963" cy="9525"/>
              </a:xfrm>
              <a:custGeom>
                <a:avLst/>
                <a:gdLst/>
                <a:ahLst/>
                <a:cxnLst/>
                <a:rect l="l" t="t" r="r" b="b"/>
                <a:pathLst>
                  <a:path w="80963" h="9525">
                    <a:moveTo>
                      <a:pt x="0" y="0"/>
                    </a:moveTo>
                    <a:lnTo>
                      <a:pt x="80963" y="0"/>
                    </a:lnTo>
                  </a:path>
                </a:pathLst>
              </a:custGeom>
              <a:noFill/>
              <a:ln w="26988">
                <a:solidFill>
                  <a:schemeClr val="accent3"/>
                </a:solidFill>
              </a:ln>
            </p:spPr>
          </p:sp>
        </p:grpSp>
        <p:sp>
          <p:nvSpPr>
            <p:cNvPr id="50" name="TextBox 50"/>
            <p:cNvSpPr txBox="1"/>
            <p:nvPr/>
          </p:nvSpPr>
          <p:spPr>
            <a:xfrm>
              <a:off x="7420356" y="2434590"/>
              <a:ext cx="1290447"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资产与项目</a:t>
              </a:r>
            </a:p>
          </p:txBody>
        </p:sp>
        <p:sp>
          <p:nvSpPr>
            <p:cNvPr id="51" name="TextBox 51"/>
            <p:cNvSpPr txBox="1"/>
            <p:nvPr/>
          </p:nvSpPr>
          <p:spPr>
            <a:xfrm>
              <a:off x="7421880" y="2981325"/>
              <a:ext cx="1539240" cy="1207770"/>
            </a:xfrm>
            <a:prstGeom prst="rect">
              <a:avLst/>
            </a:prstGeom>
            <a:noFill/>
            <a:ln>
              <a:noFill/>
            </a:ln>
          </p:spPr>
          <p:txBody>
            <a:bodyPr wrap="none" lIns="0" tIns="0" rIns="0" bIns="0" anchor="t" anchorCtr="0">
              <a:spAutoFit/>
            </a:bodyPr>
            <a:lstStyle/>
            <a:p>
              <a:pPr algn="l">
                <a:lnSpc>
                  <a:spcPts val="3600"/>
                </a:lnSpc>
              </a:pPr>
              <a:r>
                <a:rPr lang="zh-CN" sz="1500" dirty="0">
                  <a:solidFill>
                    <a:schemeClr val="dk1"/>
                  </a:solidFill>
                  <a:latin typeface="+mn-lt"/>
                  <a:ea typeface="+mn-ea"/>
                  <a:cs typeface="+mn-cs"/>
                </a:rPr>
                <a:t>土地事务</a:t>
              </a:r>
              <a:br/>
              <a:r>
                <a:rPr lang="zh-CN" sz="1500" dirty="0">
                  <a:solidFill>
                    <a:schemeClr val="dk1"/>
                  </a:solidFill>
                  <a:latin typeface="+mn-lt"/>
                  <a:ea typeface="+mn-ea"/>
                  <a:cs typeface="+mn-cs"/>
                </a:rPr>
                <a:t>建设工程与房地产</a:t>
              </a:r>
              <a:br/>
              <a:r>
                <a:rPr lang="zh-CN" sz="1500" dirty="0">
                  <a:solidFill>
                    <a:schemeClr val="dk1"/>
                  </a:solidFill>
                  <a:latin typeface="+mn-lt"/>
                  <a:ea typeface="+mn-ea"/>
                  <a:cs typeface="+mn-cs"/>
                </a:rPr>
                <a:t>税务</a:t>
              </a:r>
            </a:p>
          </p:txBody>
        </p:sp>
        <p:sp>
          <p:nvSpPr>
            <p:cNvPr id="52" name="TextBox 52"/>
            <p:cNvSpPr txBox="1"/>
            <p:nvPr/>
          </p:nvSpPr>
          <p:spPr>
            <a:xfrm>
              <a:off x="7423404" y="4766310"/>
              <a:ext cx="13837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accent6"/>
                  </a:solidFill>
                  <a:latin typeface="+mn-lt"/>
                  <a:ea typeface="+mn-ea"/>
                  <a:cs typeface="+mn-cs"/>
                </a:rPr>
                <a:t>连接资产、建设项目</a:t>
              </a:r>
              <a:br/>
              <a:r>
                <a:rPr lang="zh-CN" sz="1200" dirty="0">
                  <a:solidFill>
                    <a:schemeClr val="accent6"/>
                  </a:solidFill>
                  <a:latin typeface="+mn-lt"/>
                  <a:ea typeface="+mn-ea"/>
                  <a:cs typeface="+mn-cs"/>
                </a:rPr>
                <a:t>与税务影响</a:t>
              </a:r>
            </a:p>
          </p:txBody>
        </p:sp>
      </p:grpSp>
      <p:grpSp>
        <p:nvGrpSpPr>
          <p:cNvPr id="64" name="Group 64"/>
          <p:cNvGrpSpPr/>
          <p:nvPr/>
        </p:nvGrpSpPr>
        <p:grpSpPr>
          <a:xfrm>
            <a:off x="9496806" y="1600200"/>
            <a:ext cx="2047494" cy="3667506"/>
            <a:chOff x="9496806" y="1600200"/>
            <a:chExt cx="2047494" cy="3667506"/>
          </a:xfrm>
        </p:grpSpPr>
        <p:sp>
          <p:nvSpPr>
            <p:cNvPr id="54" name="Rectangle 54"/>
            <p:cNvSpPr/>
            <p:nvPr/>
          </p:nvSpPr>
          <p:spPr>
            <a:xfrm>
              <a:off x="9505950" y="1600200"/>
              <a:ext cx="2038350" cy="76200"/>
            </a:xfrm>
            <a:prstGeom prst="rect">
              <a:avLst/>
            </a:prstGeom>
            <a:solidFill>
              <a:srgbClr val="607487"/>
            </a:solidFill>
            <a:ln>
              <a:noFill/>
            </a:ln>
          </p:spPr>
        </p:sp>
        <p:grpSp>
          <p:nvGrpSpPr>
            <p:cNvPr id="60" name="Group 60"/>
            <p:cNvGrpSpPr/>
            <p:nvPr/>
          </p:nvGrpSpPr>
          <p:grpSpPr>
            <a:xfrm>
              <a:off x="9546431" y="1964531"/>
              <a:ext cx="242888" cy="242888"/>
              <a:chOff x="9546431" y="1964531"/>
              <a:chExt cx="242888" cy="242888"/>
            </a:xfrm>
          </p:grpSpPr>
          <p:sp>
            <p:nvSpPr>
              <p:cNvPr id="55" name="Freeform 55"/>
              <p:cNvSpPr/>
              <p:nvPr/>
            </p:nvSpPr>
            <p:spPr>
              <a:xfrm>
                <a:off x="9546431" y="1964531"/>
                <a:ext cx="242888" cy="242888"/>
              </a:xfrm>
              <a:custGeom>
                <a:avLst/>
                <a:gdLst/>
                <a:ahLst/>
                <a:cxnLst/>
                <a:rect l="l" t="t" r="r" b="b"/>
                <a:pathLst>
                  <a:path w="242888" h="242888">
                    <a:moveTo>
                      <a:pt x="0" y="121444"/>
                    </a:moveTo>
                    <a:cubicBezTo>
                      <a:pt x="0" y="188516"/>
                      <a:pt x="54372" y="242888"/>
                      <a:pt x="121444" y="242888"/>
                    </a:cubicBezTo>
                    <a:cubicBezTo>
                      <a:pt x="188516" y="242888"/>
                      <a:pt x="242888" y="188516"/>
                      <a:pt x="242888" y="121444"/>
                    </a:cubicBezTo>
                    <a:cubicBezTo>
                      <a:pt x="242888" y="54372"/>
                      <a:pt x="188516" y="0"/>
                      <a:pt x="121444" y="0"/>
                    </a:cubicBezTo>
                    <a:cubicBezTo>
                      <a:pt x="54372" y="0"/>
                      <a:pt x="0" y="54372"/>
                      <a:pt x="0" y="121444"/>
                    </a:cubicBezTo>
                  </a:path>
                </a:pathLst>
              </a:custGeom>
              <a:noFill/>
              <a:ln w="26988">
                <a:solidFill>
                  <a:srgbClr val="607487"/>
                </a:solidFill>
              </a:ln>
            </p:spPr>
          </p:sp>
          <p:sp>
            <p:nvSpPr>
              <p:cNvPr id="56" name="Freeform 56"/>
              <p:cNvSpPr/>
              <p:nvPr/>
            </p:nvSpPr>
            <p:spPr>
              <a:xfrm>
                <a:off x="9554528" y="2045494"/>
                <a:ext cx="226696" cy="9525"/>
              </a:xfrm>
              <a:custGeom>
                <a:avLst/>
                <a:gdLst/>
                <a:ahLst/>
                <a:cxnLst/>
                <a:rect l="l" t="t" r="r" b="b"/>
                <a:pathLst>
                  <a:path w="226696" h="9525">
                    <a:moveTo>
                      <a:pt x="0" y="0"/>
                    </a:moveTo>
                    <a:lnTo>
                      <a:pt x="226696" y="0"/>
                    </a:lnTo>
                  </a:path>
                </a:pathLst>
              </a:custGeom>
              <a:noFill/>
              <a:ln w="26988">
                <a:solidFill>
                  <a:srgbClr val="607487"/>
                </a:solidFill>
              </a:ln>
            </p:spPr>
          </p:sp>
          <p:sp>
            <p:nvSpPr>
              <p:cNvPr id="57" name="Freeform 57"/>
              <p:cNvSpPr/>
              <p:nvPr/>
            </p:nvSpPr>
            <p:spPr>
              <a:xfrm>
                <a:off x="9554528" y="2126457"/>
                <a:ext cx="226696" cy="9525"/>
              </a:xfrm>
              <a:custGeom>
                <a:avLst/>
                <a:gdLst/>
                <a:ahLst/>
                <a:cxnLst/>
                <a:rect l="l" t="t" r="r" b="b"/>
                <a:pathLst>
                  <a:path w="226696" h="9525">
                    <a:moveTo>
                      <a:pt x="0" y="0"/>
                    </a:moveTo>
                    <a:lnTo>
                      <a:pt x="226696" y="0"/>
                    </a:lnTo>
                  </a:path>
                </a:pathLst>
              </a:custGeom>
              <a:noFill/>
              <a:ln w="26988">
                <a:solidFill>
                  <a:srgbClr val="607487"/>
                </a:solidFill>
              </a:ln>
            </p:spPr>
          </p:sp>
          <p:sp>
            <p:nvSpPr>
              <p:cNvPr id="58" name="Freeform 58"/>
              <p:cNvSpPr/>
              <p:nvPr/>
            </p:nvSpPr>
            <p:spPr>
              <a:xfrm>
                <a:off x="9614750" y="1964531"/>
                <a:ext cx="46379" cy="242888"/>
              </a:xfrm>
              <a:custGeom>
                <a:avLst/>
                <a:gdLst/>
                <a:ahLst/>
                <a:cxnLst/>
                <a:rect l="l" t="t" r="r" b="b"/>
                <a:pathLst>
                  <a:path w="46379" h="242888">
                    <a:moveTo>
                      <a:pt x="46379" y="0"/>
                    </a:moveTo>
                    <a:cubicBezTo>
                      <a:pt x="0" y="74321"/>
                      <a:pt x="0" y="168567"/>
                      <a:pt x="46379" y="242888"/>
                    </a:cubicBezTo>
                  </a:path>
                </a:pathLst>
              </a:custGeom>
              <a:noFill/>
              <a:ln w="26988">
                <a:solidFill>
                  <a:srgbClr val="607487"/>
                </a:solidFill>
              </a:ln>
            </p:spPr>
          </p:sp>
          <p:sp>
            <p:nvSpPr>
              <p:cNvPr id="59" name="Freeform 59"/>
              <p:cNvSpPr/>
              <p:nvPr/>
            </p:nvSpPr>
            <p:spPr>
              <a:xfrm>
                <a:off x="9674622" y="1964531"/>
                <a:ext cx="46379" cy="242888"/>
              </a:xfrm>
              <a:custGeom>
                <a:avLst/>
                <a:gdLst/>
                <a:ahLst/>
                <a:cxnLst/>
                <a:rect l="l" t="t" r="r" b="b"/>
                <a:pathLst>
                  <a:path w="46379" h="242888">
                    <a:moveTo>
                      <a:pt x="0" y="0"/>
                    </a:moveTo>
                    <a:cubicBezTo>
                      <a:pt x="46379" y="74321"/>
                      <a:pt x="46379" y="168567"/>
                      <a:pt x="0" y="242888"/>
                    </a:cubicBezTo>
                  </a:path>
                </a:pathLst>
              </a:custGeom>
              <a:noFill/>
              <a:ln w="26988">
                <a:solidFill>
                  <a:srgbClr val="607487"/>
                </a:solidFill>
              </a:ln>
            </p:spPr>
          </p:sp>
        </p:grpSp>
        <p:sp>
          <p:nvSpPr>
            <p:cNvPr id="61" name="TextBox 61"/>
            <p:cNvSpPr txBox="1"/>
            <p:nvPr/>
          </p:nvSpPr>
          <p:spPr>
            <a:xfrm>
              <a:off x="9496806" y="2434590"/>
              <a:ext cx="1290447"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跨境与人才</a:t>
              </a:r>
            </a:p>
          </p:txBody>
        </p:sp>
        <p:sp>
          <p:nvSpPr>
            <p:cNvPr id="62" name="TextBox 62"/>
            <p:cNvSpPr txBox="1"/>
            <p:nvPr/>
          </p:nvSpPr>
          <p:spPr>
            <a:xfrm>
              <a:off x="9498330" y="2981325"/>
              <a:ext cx="777240" cy="1207770"/>
            </a:xfrm>
            <a:prstGeom prst="rect">
              <a:avLst/>
            </a:prstGeom>
            <a:noFill/>
            <a:ln>
              <a:noFill/>
            </a:ln>
          </p:spPr>
          <p:txBody>
            <a:bodyPr wrap="none" lIns="0" tIns="0" rIns="0" bIns="0" anchor="t" anchorCtr="0">
              <a:spAutoFit/>
            </a:bodyPr>
            <a:lstStyle/>
            <a:p>
              <a:pPr algn="l">
                <a:lnSpc>
                  <a:spcPts val="3600"/>
                </a:lnSpc>
              </a:pPr>
              <a:r>
                <a:rPr lang="zh-CN" sz="1500" dirty="0">
                  <a:solidFill>
                    <a:schemeClr val="dk1"/>
                  </a:solidFill>
                  <a:latin typeface="+mn-lt"/>
                  <a:ea typeface="+mn-ea"/>
                  <a:cs typeface="+mn-cs"/>
                </a:rPr>
                <a:t>涉外</a:t>
              </a:r>
              <a:br/>
              <a:r>
                <a:rPr lang="zh-CN" sz="1500" dirty="0">
                  <a:solidFill>
                    <a:schemeClr val="dk1"/>
                  </a:solidFill>
                  <a:latin typeface="+mn-lt"/>
                  <a:ea typeface="+mn-ea"/>
                  <a:cs typeface="+mn-cs"/>
                </a:rPr>
                <a:t>人力资源</a:t>
              </a:r>
              <a:br/>
              <a:r>
                <a:rPr lang="zh-CN" sz="1500" dirty="0">
                  <a:solidFill>
                    <a:schemeClr val="dk1"/>
                  </a:solidFill>
                  <a:latin typeface="+mn-lt"/>
                  <a:ea typeface="+mn-ea"/>
                  <a:cs typeface="+mn-cs"/>
                </a:rPr>
                <a:t>知识产权</a:t>
              </a:r>
            </a:p>
          </p:txBody>
        </p:sp>
        <p:sp>
          <p:nvSpPr>
            <p:cNvPr id="63" name="TextBox 63"/>
            <p:cNvSpPr txBox="1"/>
            <p:nvPr/>
          </p:nvSpPr>
          <p:spPr>
            <a:xfrm>
              <a:off x="9499854" y="4766310"/>
              <a:ext cx="12313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accent6"/>
                  </a:solidFill>
                  <a:latin typeface="+mn-lt"/>
                  <a:ea typeface="+mn-ea"/>
                  <a:cs typeface="+mn-cs"/>
                </a:rPr>
                <a:t>回应跨境、人才与</a:t>
              </a:r>
              <a:br/>
              <a:r>
                <a:rPr lang="zh-CN" sz="1200" dirty="0">
                  <a:solidFill>
                    <a:schemeClr val="accent6"/>
                  </a:solidFill>
                  <a:latin typeface="+mn-lt"/>
                  <a:ea typeface="+mn-ea"/>
                  <a:cs typeface="+mn-cs"/>
                </a:rPr>
                <a:t>创新成果保护</a:t>
              </a:r>
            </a:p>
          </p:txBody>
        </p:sp>
      </p:grpSp>
      <p:grpSp>
        <p:nvGrpSpPr>
          <p:cNvPr id="68" name="Group 68"/>
          <p:cNvGrpSpPr/>
          <p:nvPr/>
        </p:nvGrpSpPr>
        <p:grpSpPr>
          <a:xfrm>
            <a:off x="528066" y="6286500"/>
            <a:ext cx="11135868" cy="387287"/>
            <a:chOff x="528066" y="6286500"/>
            <a:chExt cx="11135868" cy="387287"/>
          </a:xfrm>
        </p:grpSpPr>
        <p:sp>
          <p:nvSpPr>
            <p:cNvPr id="65" name="Line 65"/>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66" name="TextBox 66"/>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67" name="TextBox 67"/>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07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5686" y="311468"/>
            <a:ext cx="11103864" cy="930211"/>
            <a:chOff x="535686" y="311468"/>
            <a:chExt cx="11103864" cy="930211"/>
          </a:xfrm>
        </p:grpSpPr>
        <p:sp>
          <p:nvSpPr>
            <p:cNvPr id="2" name="TextBox 2"/>
            <p:cNvSpPr txBox="1"/>
            <p:nvPr/>
          </p:nvSpPr>
          <p:spPr>
            <a:xfrm>
              <a:off x="545592" y="311468"/>
              <a:ext cx="1727530"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06 / DEPARTMENTS</a:t>
              </a:r>
            </a:p>
          </p:txBody>
        </p:sp>
        <p:sp>
          <p:nvSpPr>
            <p:cNvPr id="3" name="TextBox 3"/>
            <p:cNvSpPr txBox="1"/>
            <p:nvPr/>
          </p:nvSpPr>
          <p:spPr>
            <a:xfrm>
              <a:off x="535686" y="596265"/>
              <a:ext cx="8429777"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十大专业部门让复杂项目获得跨专业协同</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6" name="Group 16"/>
          <p:cNvGrpSpPr/>
          <p:nvPr/>
        </p:nvGrpSpPr>
        <p:grpSpPr>
          <a:xfrm>
            <a:off x="3905250" y="2019300"/>
            <a:ext cx="4381500" cy="2971800"/>
            <a:chOff x="3905250" y="2019300"/>
            <a:chExt cx="4381500" cy="2971800"/>
          </a:xfrm>
        </p:grpSpPr>
        <p:sp>
          <p:nvSpPr>
            <p:cNvPr id="6" name="Line 6"/>
            <p:cNvSpPr/>
            <p:nvPr/>
          </p:nvSpPr>
          <p:spPr>
            <a:xfrm>
              <a:off x="3905250" y="2019300"/>
              <a:ext cx="1085850" cy="742950"/>
            </a:xfrm>
            <a:custGeom>
              <a:avLst/>
              <a:gdLst/>
              <a:ahLst/>
              <a:cxnLst/>
              <a:rect l="l" t="t" r="r" b="b"/>
              <a:pathLst>
                <a:path w="1085850" h="742950">
                  <a:moveTo>
                    <a:pt x="0" y="0"/>
                  </a:moveTo>
                  <a:lnTo>
                    <a:pt x="1085850" y="742950"/>
                  </a:lnTo>
                </a:path>
              </a:pathLst>
            </a:custGeom>
            <a:noFill/>
            <a:ln w="19050">
              <a:solidFill>
                <a:schemeClr val="accent5"/>
              </a:solidFill>
            </a:ln>
          </p:spPr>
        </p:sp>
        <p:sp>
          <p:nvSpPr>
            <p:cNvPr id="7" name="Line 7"/>
            <p:cNvSpPr/>
            <p:nvPr/>
          </p:nvSpPr>
          <p:spPr>
            <a:xfrm>
              <a:off x="3905250" y="2762250"/>
              <a:ext cx="1085850" cy="285750"/>
            </a:xfrm>
            <a:custGeom>
              <a:avLst/>
              <a:gdLst/>
              <a:ahLst/>
              <a:cxnLst/>
              <a:rect l="l" t="t" r="r" b="b"/>
              <a:pathLst>
                <a:path w="1085850" h="285750">
                  <a:moveTo>
                    <a:pt x="0" y="0"/>
                  </a:moveTo>
                  <a:lnTo>
                    <a:pt x="1085850" y="285750"/>
                  </a:lnTo>
                </a:path>
              </a:pathLst>
            </a:custGeom>
            <a:noFill/>
            <a:ln w="19050">
              <a:solidFill>
                <a:schemeClr val="accent5"/>
              </a:solidFill>
            </a:ln>
          </p:spPr>
        </p:sp>
        <p:sp>
          <p:nvSpPr>
            <p:cNvPr id="8" name="Line 8"/>
            <p:cNvSpPr/>
            <p:nvPr/>
          </p:nvSpPr>
          <p:spPr>
            <a:xfrm>
              <a:off x="3905250" y="3333750"/>
              <a:ext cx="1085850" cy="171450"/>
            </a:xfrm>
            <a:custGeom>
              <a:avLst/>
              <a:gdLst/>
              <a:ahLst/>
              <a:cxnLst/>
              <a:rect l="l" t="t" r="r" b="b"/>
              <a:pathLst>
                <a:path w="1085850" h="171450">
                  <a:moveTo>
                    <a:pt x="0" y="171450"/>
                  </a:moveTo>
                  <a:lnTo>
                    <a:pt x="1085850" y="0"/>
                  </a:lnTo>
                </a:path>
              </a:pathLst>
            </a:custGeom>
            <a:noFill/>
            <a:ln w="19050">
              <a:solidFill>
                <a:schemeClr val="accent5"/>
              </a:solidFill>
            </a:ln>
          </p:spPr>
        </p:sp>
        <p:sp>
          <p:nvSpPr>
            <p:cNvPr id="9" name="Line 9"/>
            <p:cNvSpPr/>
            <p:nvPr/>
          </p:nvSpPr>
          <p:spPr>
            <a:xfrm>
              <a:off x="3905250" y="3619500"/>
              <a:ext cx="1085850" cy="628650"/>
            </a:xfrm>
            <a:custGeom>
              <a:avLst/>
              <a:gdLst/>
              <a:ahLst/>
              <a:cxnLst/>
              <a:rect l="l" t="t" r="r" b="b"/>
              <a:pathLst>
                <a:path w="1085850" h="628650">
                  <a:moveTo>
                    <a:pt x="0" y="628650"/>
                  </a:moveTo>
                  <a:lnTo>
                    <a:pt x="1085850" y="0"/>
                  </a:lnTo>
                </a:path>
              </a:pathLst>
            </a:custGeom>
            <a:noFill/>
            <a:ln w="19050">
              <a:solidFill>
                <a:schemeClr val="accent5"/>
              </a:solidFill>
            </a:ln>
          </p:spPr>
        </p:sp>
        <p:sp>
          <p:nvSpPr>
            <p:cNvPr id="10" name="Line 10"/>
            <p:cNvSpPr/>
            <p:nvPr/>
          </p:nvSpPr>
          <p:spPr>
            <a:xfrm>
              <a:off x="3905250" y="3905250"/>
              <a:ext cx="1085850" cy="1085850"/>
            </a:xfrm>
            <a:custGeom>
              <a:avLst/>
              <a:gdLst/>
              <a:ahLst/>
              <a:cxnLst/>
              <a:rect l="l" t="t" r="r" b="b"/>
              <a:pathLst>
                <a:path w="1085850" h="1085850">
                  <a:moveTo>
                    <a:pt x="0" y="1085850"/>
                  </a:moveTo>
                  <a:lnTo>
                    <a:pt x="1085850" y="0"/>
                  </a:lnTo>
                </a:path>
              </a:pathLst>
            </a:custGeom>
            <a:noFill/>
            <a:ln w="19050">
              <a:solidFill>
                <a:schemeClr val="accent5"/>
              </a:solidFill>
            </a:ln>
          </p:spPr>
        </p:sp>
        <p:sp>
          <p:nvSpPr>
            <p:cNvPr id="11" name="Line 11"/>
            <p:cNvSpPr/>
            <p:nvPr/>
          </p:nvSpPr>
          <p:spPr>
            <a:xfrm>
              <a:off x="7200900" y="2019300"/>
              <a:ext cx="1085850" cy="742950"/>
            </a:xfrm>
            <a:custGeom>
              <a:avLst/>
              <a:gdLst/>
              <a:ahLst/>
              <a:cxnLst/>
              <a:rect l="l" t="t" r="r" b="b"/>
              <a:pathLst>
                <a:path w="1085850" h="742950">
                  <a:moveTo>
                    <a:pt x="0" y="742950"/>
                  </a:moveTo>
                  <a:lnTo>
                    <a:pt x="1085850" y="0"/>
                  </a:lnTo>
                </a:path>
              </a:pathLst>
            </a:custGeom>
            <a:noFill/>
            <a:ln w="19050">
              <a:solidFill>
                <a:schemeClr val="accent5"/>
              </a:solidFill>
            </a:ln>
          </p:spPr>
        </p:sp>
        <p:sp>
          <p:nvSpPr>
            <p:cNvPr id="12" name="Line 12"/>
            <p:cNvSpPr/>
            <p:nvPr/>
          </p:nvSpPr>
          <p:spPr>
            <a:xfrm>
              <a:off x="7200900" y="2762250"/>
              <a:ext cx="1085850" cy="285750"/>
            </a:xfrm>
            <a:custGeom>
              <a:avLst/>
              <a:gdLst/>
              <a:ahLst/>
              <a:cxnLst/>
              <a:rect l="l" t="t" r="r" b="b"/>
              <a:pathLst>
                <a:path w="1085850" h="285750">
                  <a:moveTo>
                    <a:pt x="0" y="285750"/>
                  </a:moveTo>
                  <a:lnTo>
                    <a:pt x="1085850" y="0"/>
                  </a:lnTo>
                </a:path>
              </a:pathLst>
            </a:custGeom>
            <a:noFill/>
            <a:ln w="19050">
              <a:solidFill>
                <a:schemeClr val="accent5"/>
              </a:solidFill>
            </a:ln>
          </p:spPr>
        </p:sp>
        <p:sp>
          <p:nvSpPr>
            <p:cNvPr id="13" name="Line 13"/>
            <p:cNvSpPr/>
            <p:nvPr/>
          </p:nvSpPr>
          <p:spPr>
            <a:xfrm>
              <a:off x="7200900" y="3333750"/>
              <a:ext cx="1085850" cy="171450"/>
            </a:xfrm>
            <a:custGeom>
              <a:avLst/>
              <a:gdLst/>
              <a:ahLst/>
              <a:cxnLst/>
              <a:rect l="l" t="t" r="r" b="b"/>
              <a:pathLst>
                <a:path w="1085850" h="171450">
                  <a:moveTo>
                    <a:pt x="0" y="0"/>
                  </a:moveTo>
                  <a:lnTo>
                    <a:pt x="1085850" y="171450"/>
                  </a:lnTo>
                </a:path>
              </a:pathLst>
            </a:custGeom>
            <a:noFill/>
            <a:ln w="19050">
              <a:solidFill>
                <a:schemeClr val="accent5"/>
              </a:solidFill>
            </a:ln>
          </p:spPr>
        </p:sp>
        <p:sp>
          <p:nvSpPr>
            <p:cNvPr id="14" name="Line 14"/>
            <p:cNvSpPr/>
            <p:nvPr/>
          </p:nvSpPr>
          <p:spPr>
            <a:xfrm>
              <a:off x="7200900" y="3619500"/>
              <a:ext cx="1085850" cy="628650"/>
            </a:xfrm>
            <a:custGeom>
              <a:avLst/>
              <a:gdLst/>
              <a:ahLst/>
              <a:cxnLst/>
              <a:rect l="l" t="t" r="r" b="b"/>
              <a:pathLst>
                <a:path w="1085850" h="628650">
                  <a:moveTo>
                    <a:pt x="0" y="0"/>
                  </a:moveTo>
                  <a:lnTo>
                    <a:pt x="1085850" y="628650"/>
                  </a:lnTo>
                </a:path>
              </a:pathLst>
            </a:custGeom>
            <a:noFill/>
            <a:ln w="19050">
              <a:solidFill>
                <a:schemeClr val="accent5"/>
              </a:solidFill>
            </a:ln>
          </p:spPr>
        </p:sp>
        <p:sp>
          <p:nvSpPr>
            <p:cNvPr id="15" name="Line 15"/>
            <p:cNvSpPr/>
            <p:nvPr/>
          </p:nvSpPr>
          <p:spPr>
            <a:xfrm>
              <a:off x="7200900" y="3905250"/>
              <a:ext cx="1085850" cy="1085850"/>
            </a:xfrm>
            <a:custGeom>
              <a:avLst/>
              <a:gdLst/>
              <a:ahLst/>
              <a:cxnLst/>
              <a:rect l="l" t="t" r="r" b="b"/>
              <a:pathLst>
                <a:path w="1085850" h="1085850">
                  <a:moveTo>
                    <a:pt x="0" y="0"/>
                  </a:moveTo>
                  <a:lnTo>
                    <a:pt x="1085850" y="1085850"/>
                  </a:lnTo>
                </a:path>
              </a:pathLst>
            </a:custGeom>
            <a:noFill/>
            <a:ln w="19050">
              <a:solidFill>
                <a:schemeClr val="accent5"/>
              </a:solidFill>
            </a:ln>
          </p:spPr>
        </p:sp>
      </p:grpSp>
      <p:grpSp>
        <p:nvGrpSpPr>
          <p:cNvPr id="26" name="Group 26"/>
          <p:cNvGrpSpPr/>
          <p:nvPr/>
        </p:nvGrpSpPr>
        <p:grpSpPr>
          <a:xfrm>
            <a:off x="526542" y="1911668"/>
            <a:ext cx="3378708" cy="3235833"/>
            <a:chOff x="526542" y="1911668"/>
            <a:chExt cx="3378708" cy="3235833"/>
          </a:xfrm>
        </p:grpSpPr>
        <p:sp>
          <p:nvSpPr>
            <p:cNvPr id="17" name="TextBox 17"/>
            <p:cNvSpPr txBox="1"/>
            <p:nvPr/>
          </p:nvSpPr>
          <p:spPr>
            <a:xfrm>
              <a:off x="526542" y="1911668"/>
              <a:ext cx="213186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01　知识产权法律事务部</a:t>
              </a:r>
            </a:p>
          </p:txBody>
        </p:sp>
        <p:sp>
          <p:nvSpPr>
            <p:cNvPr id="18" name="Line 18"/>
            <p:cNvSpPr/>
            <p:nvPr/>
          </p:nvSpPr>
          <p:spPr>
            <a:xfrm>
              <a:off x="533400" y="2247900"/>
              <a:ext cx="3371850" cy="9525"/>
            </a:xfrm>
            <a:custGeom>
              <a:avLst/>
              <a:gdLst/>
              <a:ahLst/>
              <a:cxnLst/>
              <a:rect l="l" t="t" r="r" b="b"/>
              <a:pathLst>
                <a:path w="3371850" h="9525">
                  <a:moveTo>
                    <a:pt x="0" y="0"/>
                  </a:moveTo>
                  <a:lnTo>
                    <a:pt x="3371850" y="0"/>
                  </a:lnTo>
                </a:path>
              </a:pathLst>
            </a:custGeom>
            <a:noFill/>
            <a:ln w="28575">
              <a:solidFill>
                <a:schemeClr val="accent2"/>
              </a:solidFill>
            </a:ln>
          </p:spPr>
        </p:sp>
        <p:sp>
          <p:nvSpPr>
            <p:cNvPr id="19" name="TextBox 19"/>
            <p:cNvSpPr txBox="1"/>
            <p:nvPr/>
          </p:nvSpPr>
          <p:spPr>
            <a:xfrm>
              <a:off x="526542" y="2654618"/>
              <a:ext cx="289515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02　企业刑事风险防控法律事务部</a:t>
              </a:r>
            </a:p>
          </p:txBody>
        </p:sp>
        <p:sp>
          <p:nvSpPr>
            <p:cNvPr id="20" name="Line 20"/>
            <p:cNvSpPr/>
            <p:nvPr/>
          </p:nvSpPr>
          <p:spPr>
            <a:xfrm>
              <a:off x="533400" y="299085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21" name="TextBox 21"/>
            <p:cNvSpPr txBox="1"/>
            <p:nvPr/>
          </p:nvSpPr>
          <p:spPr>
            <a:xfrm>
              <a:off x="526542" y="3397568"/>
              <a:ext cx="2030997"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03　国有企业法律事务部</a:t>
              </a:r>
            </a:p>
          </p:txBody>
        </p:sp>
        <p:sp>
          <p:nvSpPr>
            <p:cNvPr id="22" name="Line 22"/>
            <p:cNvSpPr/>
            <p:nvPr/>
          </p:nvSpPr>
          <p:spPr>
            <a:xfrm>
              <a:off x="533400" y="373380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23" name="TextBox 23"/>
            <p:cNvSpPr txBox="1"/>
            <p:nvPr/>
          </p:nvSpPr>
          <p:spPr>
            <a:xfrm>
              <a:off x="526542" y="4140518"/>
              <a:ext cx="3085980"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04　网络安全与数据合规法律事务部</a:t>
              </a:r>
            </a:p>
          </p:txBody>
        </p:sp>
        <p:sp>
          <p:nvSpPr>
            <p:cNvPr id="24" name="Line 24"/>
            <p:cNvSpPr/>
            <p:nvPr/>
          </p:nvSpPr>
          <p:spPr>
            <a:xfrm>
              <a:off x="533400" y="447675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25" name="TextBox 25"/>
            <p:cNvSpPr txBox="1"/>
            <p:nvPr/>
          </p:nvSpPr>
          <p:spPr>
            <a:xfrm>
              <a:off x="526542" y="4883468"/>
              <a:ext cx="1667523"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05　金融法律事务部</a:t>
              </a:r>
            </a:p>
          </p:txBody>
        </p:sp>
      </p:grpSp>
      <p:grpSp>
        <p:nvGrpSpPr>
          <p:cNvPr id="41" name="Group 41"/>
          <p:cNvGrpSpPr/>
          <p:nvPr/>
        </p:nvGrpSpPr>
        <p:grpSpPr>
          <a:xfrm>
            <a:off x="4991100" y="1981200"/>
            <a:ext cx="2209800" cy="3162300"/>
            <a:chOff x="4991100" y="1981200"/>
            <a:chExt cx="2209800" cy="3162300"/>
          </a:xfrm>
        </p:grpSpPr>
        <p:sp>
          <p:nvSpPr>
            <p:cNvPr id="27" name="Rectangle 27"/>
            <p:cNvSpPr/>
            <p:nvPr/>
          </p:nvSpPr>
          <p:spPr>
            <a:xfrm>
              <a:off x="4991100" y="1981200"/>
              <a:ext cx="2209800" cy="3162300"/>
            </a:xfrm>
            <a:prstGeom prst="rect">
              <a:avLst/>
            </a:prstGeom>
            <a:solidFill>
              <a:schemeClr val="accent1"/>
            </a:solidFill>
            <a:ln>
              <a:noFill/>
            </a:ln>
          </p:spPr>
        </p:sp>
        <p:grpSp>
          <p:nvGrpSpPr>
            <p:cNvPr id="36" name="Group 36"/>
            <p:cNvGrpSpPr/>
            <p:nvPr/>
          </p:nvGrpSpPr>
          <p:grpSpPr>
            <a:xfrm>
              <a:off x="5895975" y="2390775"/>
              <a:ext cx="400050" cy="422274"/>
              <a:chOff x="5895975" y="2390775"/>
              <a:chExt cx="400050" cy="422274"/>
            </a:xfrm>
          </p:grpSpPr>
          <p:sp>
            <p:nvSpPr>
              <p:cNvPr id="28" name="Freeform 28"/>
              <p:cNvSpPr/>
              <p:nvPr/>
            </p:nvSpPr>
            <p:spPr>
              <a:xfrm>
                <a:off x="5962650" y="2390775"/>
                <a:ext cx="266700" cy="266700"/>
              </a:xfrm>
              <a:custGeom>
                <a:avLst/>
                <a:gdLst/>
                <a:ahLst/>
                <a:cxnLst/>
                <a:rect l="l" t="t" r="r" b="b"/>
                <a:pathLst>
                  <a:path w="266700" h="266700">
                    <a:moveTo>
                      <a:pt x="0" y="133350"/>
                    </a:moveTo>
                    <a:cubicBezTo>
                      <a:pt x="0" y="206997"/>
                      <a:pt x="59703" y="266700"/>
                      <a:pt x="133350" y="266700"/>
                    </a:cubicBezTo>
                    <a:cubicBezTo>
                      <a:pt x="206997" y="266700"/>
                      <a:pt x="266700" y="206997"/>
                      <a:pt x="266700" y="133350"/>
                    </a:cubicBezTo>
                    <a:cubicBezTo>
                      <a:pt x="266700" y="59703"/>
                      <a:pt x="206997" y="0"/>
                      <a:pt x="133350" y="0"/>
                    </a:cubicBezTo>
                    <a:cubicBezTo>
                      <a:pt x="59703" y="0"/>
                      <a:pt x="0" y="59703"/>
                      <a:pt x="0" y="133350"/>
                    </a:cubicBezTo>
                  </a:path>
                </a:pathLst>
              </a:custGeom>
              <a:noFill/>
              <a:ln w="44450">
                <a:solidFill>
                  <a:schemeClr val="accent3"/>
                </a:solidFill>
              </a:ln>
            </p:spPr>
          </p:sp>
          <p:sp>
            <p:nvSpPr>
              <p:cNvPr id="29" name="Freeform 29"/>
              <p:cNvSpPr/>
              <p:nvPr/>
            </p:nvSpPr>
            <p:spPr>
              <a:xfrm>
                <a:off x="6096000" y="2390775"/>
                <a:ext cx="44450" cy="266700"/>
              </a:xfrm>
              <a:custGeom>
                <a:avLst/>
                <a:gdLst/>
                <a:ahLst/>
                <a:cxnLst/>
                <a:rect l="l" t="t" r="r" b="b"/>
                <a:pathLst>
                  <a:path w="44450" h="266700">
                    <a:moveTo>
                      <a:pt x="0" y="0"/>
                    </a:moveTo>
                    <a:cubicBezTo>
                      <a:pt x="29626" y="7401"/>
                      <a:pt x="44450" y="51851"/>
                      <a:pt x="44450" y="133350"/>
                    </a:cubicBezTo>
                    <a:cubicBezTo>
                      <a:pt x="44450" y="214849"/>
                      <a:pt x="29626" y="259299"/>
                      <a:pt x="0" y="266700"/>
                    </a:cubicBezTo>
                  </a:path>
                </a:pathLst>
              </a:custGeom>
              <a:noFill/>
              <a:ln w="44450">
                <a:solidFill>
                  <a:schemeClr val="accent3"/>
                </a:solidFill>
              </a:ln>
            </p:spPr>
          </p:sp>
          <p:sp>
            <p:nvSpPr>
              <p:cNvPr id="30" name="Freeform 30"/>
              <p:cNvSpPr/>
              <p:nvPr/>
            </p:nvSpPr>
            <p:spPr>
              <a:xfrm>
                <a:off x="6051550" y="2390775"/>
                <a:ext cx="44450" cy="266700"/>
              </a:xfrm>
              <a:custGeom>
                <a:avLst/>
                <a:gdLst/>
                <a:ahLst/>
                <a:cxnLst/>
                <a:rect l="l" t="t" r="r" b="b"/>
                <a:pathLst>
                  <a:path w="44450" h="266700">
                    <a:moveTo>
                      <a:pt x="44450" y="0"/>
                    </a:moveTo>
                    <a:cubicBezTo>
                      <a:pt x="14824" y="7401"/>
                      <a:pt x="0" y="51851"/>
                      <a:pt x="0" y="133350"/>
                    </a:cubicBezTo>
                    <a:cubicBezTo>
                      <a:pt x="0" y="214849"/>
                      <a:pt x="14824" y="259299"/>
                      <a:pt x="44450" y="266700"/>
                    </a:cubicBezTo>
                  </a:path>
                </a:pathLst>
              </a:custGeom>
              <a:noFill/>
              <a:ln w="44450">
                <a:solidFill>
                  <a:schemeClr val="accent3"/>
                </a:solidFill>
              </a:ln>
            </p:spPr>
          </p:sp>
          <p:sp>
            <p:nvSpPr>
              <p:cNvPr id="31" name="Freeform 31"/>
              <p:cNvSpPr/>
              <p:nvPr/>
            </p:nvSpPr>
            <p:spPr>
              <a:xfrm>
                <a:off x="5962650" y="2524125"/>
                <a:ext cx="266700" cy="9525"/>
              </a:xfrm>
              <a:custGeom>
                <a:avLst/>
                <a:gdLst/>
                <a:ahLst/>
                <a:cxnLst/>
                <a:rect l="l" t="t" r="r" b="b"/>
                <a:pathLst>
                  <a:path w="266700" h="9525">
                    <a:moveTo>
                      <a:pt x="0" y="0"/>
                    </a:moveTo>
                    <a:lnTo>
                      <a:pt x="266700" y="0"/>
                    </a:lnTo>
                  </a:path>
                </a:pathLst>
              </a:custGeom>
              <a:noFill/>
              <a:ln w="44450">
                <a:solidFill>
                  <a:schemeClr val="accent3"/>
                </a:solidFill>
              </a:ln>
            </p:spPr>
          </p:sp>
          <p:sp>
            <p:nvSpPr>
              <p:cNvPr id="32" name="Freeform 32"/>
              <p:cNvSpPr/>
              <p:nvPr/>
            </p:nvSpPr>
            <p:spPr>
              <a:xfrm>
                <a:off x="5895975" y="2768599"/>
                <a:ext cx="155575" cy="9525"/>
              </a:xfrm>
              <a:custGeom>
                <a:avLst/>
                <a:gdLst/>
                <a:ahLst/>
                <a:cxnLst/>
                <a:rect l="l" t="t" r="r" b="b"/>
                <a:pathLst>
                  <a:path w="155575" h="9525">
                    <a:moveTo>
                      <a:pt x="0" y="0"/>
                    </a:moveTo>
                    <a:lnTo>
                      <a:pt x="155575" y="0"/>
                    </a:lnTo>
                  </a:path>
                </a:pathLst>
              </a:custGeom>
              <a:noFill/>
              <a:ln w="44450">
                <a:solidFill>
                  <a:schemeClr val="accent3"/>
                </a:solidFill>
              </a:ln>
            </p:spPr>
          </p:sp>
          <p:sp>
            <p:nvSpPr>
              <p:cNvPr id="33" name="Freeform 33"/>
              <p:cNvSpPr/>
              <p:nvPr/>
            </p:nvSpPr>
            <p:spPr>
              <a:xfrm>
                <a:off x="6140450" y="2768599"/>
                <a:ext cx="155575" cy="9525"/>
              </a:xfrm>
              <a:custGeom>
                <a:avLst/>
                <a:gdLst/>
                <a:ahLst/>
                <a:cxnLst/>
                <a:rect l="l" t="t" r="r" b="b"/>
                <a:pathLst>
                  <a:path w="155575" h="9525">
                    <a:moveTo>
                      <a:pt x="0" y="0"/>
                    </a:moveTo>
                    <a:lnTo>
                      <a:pt x="155575" y="0"/>
                    </a:lnTo>
                  </a:path>
                </a:pathLst>
              </a:custGeom>
              <a:noFill/>
              <a:ln w="44450">
                <a:solidFill>
                  <a:schemeClr val="accent3"/>
                </a:solidFill>
              </a:ln>
            </p:spPr>
          </p:sp>
          <p:sp>
            <p:nvSpPr>
              <p:cNvPr id="34" name="Freeform 34"/>
              <p:cNvSpPr/>
              <p:nvPr/>
            </p:nvSpPr>
            <p:spPr>
              <a:xfrm>
                <a:off x="6051550" y="2724149"/>
                <a:ext cx="88900" cy="88900"/>
              </a:xfrm>
              <a:custGeom>
                <a:avLst/>
                <a:gdLst/>
                <a:ahLst/>
                <a:cxnLst/>
                <a:rect l="l" t="t" r="r" b="b"/>
                <a:pathLst>
                  <a:path w="88900" h="88900">
                    <a:moveTo>
                      <a:pt x="0" y="44450"/>
                    </a:moveTo>
                    <a:cubicBezTo>
                      <a:pt x="0" y="68999"/>
                      <a:pt x="19901" y="88900"/>
                      <a:pt x="44450" y="88900"/>
                    </a:cubicBezTo>
                    <a:cubicBezTo>
                      <a:pt x="68999" y="88900"/>
                      <a:pt x="88900" y="68999"/>
                      <a:pt x="88900" y="44450"/>
                    </a:cubicBezTo>
                    <a:cubicBezTo>
                      <a:pt x="88900" y="19901"/>
                      <a:pt x="68999" y="0"/>
                      <a:pt x="44450" y="0"/>
                    </a:cubicBezTo>
                    <a:cubicBezTo>
                      <a:pt x="19901" y="0"/>
                      <a:pt x="0" y="19901"/>
                      <a:pt x="0" y="44450"/>
                    </a:cubicBezTo>
                  </a:path>
                </a:pathLst>
              </a:custGeom>
              <a:noFill/>
              <a:ln w="44450">
                <a:solidFill>
                  <a:schemeClr val="accent3"/>
                </a:solidFill>
              </a:ln>
            </p:spPr>
          </p:sp>
          <p:sp>
            <p:nvSpPr>
              <p:cNvPr id="35" name="Freeform 35"/>
              <p:cNvSpPr/>
              <p:nvPr/>
            </p:nvSpPr>
            <p:spPr>
              <a:xfrm>
                <a:off x="6096000" y="2657475"/>
                <a:ext cx="9525" cy="66675"/>
              </a:xfrm>
              <a:custGeom>
                <a:avLst/>
                <a:gdLst/>
                <a:ahLst/>
                <a:cxnLst/>
                <a:rect l="l" t="t" r="r" b="b"/>
                <a:pathLst>
                  <a:path w="9525" h="66675">
                    <a:moveTo>
                      <a:pt x="0" y="0"/>
                    </a:moveTo>
                    <a:lnTo>
                      <a:pt x="0" y="66675"/>
                    </a:lnTo>
                  </a:path>
                </a:pathLst>
              </a:custGeom>
              <a:noFill/>
              <a:ln w="44450">
                <a:solidFill>
                  <a:schemeClr val="accent3"/>
                </a:solidFill>
              </a:ln>
            </p:spPr>
          </p:sp>
        </p:grpSp>
        <p:sp>
          <p:nvSpPr>
            <p:cNvPr id="37" name="TextBox 37"/>
            <p:cNvSpPr txBox="1"/>
            <p:nvPr/>
          </p:nvSpPr>
          <p:spPr>
            <a:xfrm>
              <a:off x="5343239" y="2992755"/>
              <a:ext cx="1505522" cy="410718"/>
            </a:xfrm>
            <a:prstGeom prst="rect">
              <a:avLst/>
            </a:prstGeom>
            <a:noFill/>
            <a:ln>
              <a:noFill/>
            </a:ln>
          </p:spPr>
          <p:txBody>
            <a:bodyPr wrap="none" lIns="0" tIns="0" rIns="0" bIns="0" anchor="t" anchorCtr="0">
              <a:spAutoFit/>
            </a:bodyPr>
            <a:lstStyle/>
            <a:p>
              <a:pPr algn="ctr"/>
              <a:r>
                <a:rPr lang="zh-CN" sz="2100" b="1" dirty="0">
                  <a:solidFill>
                    <a:srgbClr val="FFFFFF"/>
                  </a:solidFill>
                  <a:latin typeface="+mn-lt"/>
                  <a:ea typeface="+mn-ea"/>
                  <a:cs typeface="+mn-cs"/>
                </a:rPr>
                <a:t>跨专业协同</a:t>
              </a:r>
            </a:p>
          </p:txBody>
        </p:sp>
        <p:sp>
          <p:nvSpPr>
            <p:cNvPr id="38" name="TextBox 38"/>
            <p:cNvSpPr txBox="1"/>
            <p:nvPr/>
          </p:nvSpPr>
          <p:spPr>
            <a:xfrm>
              <a:off x="5075958" y="3492818"/>
              <a:ext cx="2040084" cy="264033"/>
            </a:xfrm>
            <a:prstGeom prst="rect">
              <a:avLst/>
            </a:prstGeom>
            <a:noFill/>
            <a:ln>
              <a:noFill/>
            </a:ln>
          </p:spPr>
          <p:txBody>
            <a:bodyPr wrap="none" lIns="0" tIns="0" rIns="0" bIns="0" anchor="t" anchorCtr="0">
              <a:spAutoFit/>
            </a:bodyPr>
            <a:lstStyle/>
            <a:p>
              <a:pPr algn="ctr"/>
              <a:r>
                <a:rPr lang="zh-CN" sz="1350" dirty="0">
                  <a:solidFill>
                    <a:srgbClr val="D5DDE3"/>
                  </a:solidFill>
                  <a:latin typeface="+mn-lt"/>
                  <a:ea typeface="+mn-ea"/>
                  <a:cs typeface="+mn-cs"/>
                </a:rPr>
                <a:t>部门化研究 × 团队化执行</a:t>
              </a:r>
            </a:p>
          </p:txBody>
        </p:sp>
        <p:sp>
          <p:nvSpPr>
            <p:cNvPr id="39" name="Line 39"/>
            <p:cNvSpPr/>
            <p:nvPr/>
          </p:nvSpPr>
          <p:spPr>
            <a:xfrm>
              <a:off x="5314950" y="3886200"/>
              <a:ext cx="1562100" cy="9525"/>
            </a:xfrm>
            <a:custGeom>
              <a:avLst/>
              <a:gdLst/>
              <a:ahLst/>
              <a:cxnLst/>
              <a:rect l="l" t="t" r="r" b="b"/>
              <a:pathLst>
                <a:path w="1562100" h="9525">
                  <a:moveTo>
                    <a:pt x="0" y="0"/>
                  </a:moveTo>
                  <a:lnTo>
                    <a:pt x="1562100" y="0"/>
                  </a:lnTo>
                </a:path>
              </a:pathLst>
            </a:custGeom>
            <a:noFill/>
            <a:ln w="9525">
              <a:solidFill>
                <a:srgbClr val="607487"/>
              </a:solidFill>
            </a:ln>
          </p:spPr>
        </p:sp>
        <p:sp>
          <p:nvSpPr>
            <p:cNvPr id="40" name="TextBox 40"/>
            <p:cNvSpPr txBox="1"/>
            <p:nvPr/>
          </p:nvSpPr>
          <p:spPr>
            <a:xfrm>
              <a:off x="5308854" y="4099560"/>
              <a:ext cx="1383792" cy="768096"/>
            </a:xfrm>
            <a:prstGeom prst="rect">
              <a:avLst/>
            </a:prstGeom>
            <a:noFill/>
            <a:ln>
              <a:noFill/>
            </a:ln>
          </p:spPr>
          <p:txBody>
            <a:bodyPr wrap="none" lIns="0" tIns="0" rIns="0" bIns="0" anchor="t" anchorCtr="0">
              <a:spAutoFit/>
            </a:bodyPr>
            <a:lstStyle/>
            <a:p>
              <a:pPr algn="l">
                <a:lnSpc>
                  <a:spcPts val="2100"/>
                </a:lnSpc>
              </a:pPr>
              <a:r>
                <a:rPr lang="zh-CN" sz="1200" dirty="0">
                  <a:solidFill>
                    <a:srgbClr val="FFFFFF"/>
                  </a:solidFill>
                  <a:latin typeface="+mn-lt"/>
                  <a:ea typeface="+mn-ea"/>
                  <a:cs typeface="+mn-cs"/>
                </a:rPr>
                <a:t>专项研究　政策分析</a:t>
              </a:r>
              <a:br/>
              <a:r>
                <a:rPr lang="zh-CN" sz="1200" dirty="0">
                  <a:solidFill>
                    <a:srgbClr val="FFFFFF"/>
                  </a:solidFill>
                  <a:latin typeface="+mn-lt"/>
                  <a:ea typeface="+mn-ea"/>
                  <a:cs typeface="+mn-cs"/>
                </a:rPr>
                <a:t>非诉诉讼　合规治理</a:t>
              </a:r>
              <a:br/>
              <a:r>
                <a:rPr lang="zh-CN" sz="1200" dirty="0">
                  <a:solidFill>
                    <a:srgbClr val="FFFFFF"/>
                  </a:solidFill>
                  <a:latin typeface="+mn-lt"/>
                  <a:ea typeface="+mn-ea"/>
                  <a:cs typeface="+mn-cs"/>
                </a:rPr>
                <a:t>风险防范　执行落地</a:t>
              </a:r>
            </a:p>
          </p:txBody>
        </p:sp>
      </p:grpSp>
      <p:grpSp>
        <p:nvGrpSpPr>
          <p:cNvPr id="51" name="Group 51"/>
          <p:cNvGrpSpPr/>
          <p:nvPr/>
        </p:nvGrpSpPr>
        <p:grpSpPr>
          <a:xfrm>
            <a:off x="8279892" y="1911668"/>
            <a:ext cx="3378708" cy="3235833"/>
            <a:chOff x="8279892" y="1911668"/>
            <a:chExt cx="3378708" cy="3235833"/>
          </a:xfrm>
        </p:grpSpPr>
        <p:sp>
          <p:nvSpPr>
            <p:cNvPr id="42" name="TextBox 42"/>
            <p:cNvSpPr txBox="1"/>
            <p:nvPr/>
          </p:nvSpPr>
          <p:spPr>
            <a:xfrm>
              <a:off x="8279892" y="1911668"/>
              <a:ext cx="2030997"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06　劳动人事法律事务部</a:t>
              </a:r>
            </a:p>
          </p:txBody>
        </p:sp>
        <p:sp>
          <p:nvSpPr>
            <p:cNvPr id="43" name="Line 43"/>
            <p:cNvSpPr/>
            <p:nvPr/>
          </p:nvSpPr>
          <p:spPr>
            <a:xfrm>
              <a:off x="8286750" y="224790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44" name="TextBox 44"/>
            <p:cNvSpPr txBox="1"/>
            <p:nvPr/>
          </p:nvSpPr>
          <p:spPr>
            <a:xfrm>
              <a:off x="8279892" y="2654618"/>
              <a:ext cx="2030997"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07　产业园区法律事务部</a:t>
              </a:r>
            </a:p>
          </p:txBody>
        </p:sp>
        <p:sp>
          <p:nvSpPr>
            <p:cNvPr id="45" name="Line 45"/>
            <p:cNvSpPr/>
            <p:nvPr/>
          </p:nvSpPr>
          <p:spPr>
            <a:xfrm>
              <a:off x="8286750" y="299085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46" name="TextBox 46"/>
            <p:cNvSpPr txBox="1"/>
            <p:nvPr/>
          </p:nvSpPr>
          <p:spPr>
            <a:xfrm>
              <a:off x="8279892" y="3397568"/>
              <a:ext cx="1667523"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08　保险法律事务部</a:t>
              </a:r>
            </a:p>
          </p:txBody>
        </p:sp>
        <p:sp>
          <p:nvSpPr>
            <p:cNvPr id="47" name="Line 47"/>
            <p:cNvSpPr/>
            <p:nvPr/>
          </p:nvSpPr>
          <p:spPr>
            <a:xfrm>
              <a:off x="8286750" y="373380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48" name="TextBox 48"/>
            <p:cNvSpPr txBox="1"/>
            <p:nvPr/>
          </p:nvSpPr>
          <p:spPr>
            <a:xfrm>
              <a:off x="8279892" y="4140518"/>
              <a:ext cx="293968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09　企业合规管理和认证法律事务部</a:t>
              </a:r>
            </a:p>
          </p:txBody>
        </p:sp>
        <p:sp>
          <p:nvSpPr>
            <p:cNvPr id="49" name="Line 49"/>
            <p:cNvSpPr/>
            <p:nvPr/>
          </p:nvSpPr>
          <p:spPr>
            <a:xfrm>
              <a:off x="8286750" y="4476750"/>
              <a:ext cx="3371850" cy="9525"/>
            </a:xfrm>
            <a:custGeom>
              <a:avLst/>
              <a:gdLst/>
              <a:ahLst/>
              <a:cxnLst/>
              <a:rect l="l" t="t" r="r" b="b"/>
              <a:pathLst>
                <a:path w="3371850" h="9525">
                  <a:moveTo>
                    <a:pt x="0" y="0"/>
                  </a:moveTo>
                  <a:lnTo>
                    <a:pt x="3371850" y="0"/>
                  </a:lnTo>
                </a:path>
              </a:pathLst>
            </a:custGeom>
            <a:noFill/>
            <a:ln w="9525">
              <a:solidFill>
                <a:schemeClr val="accent5"/>
              </a:solidFill>
            </a:ln>
          </p:spPr>
        </p:sp>
        <p:sp>
          <p:nvSpPr>
            <p:cNvPr id="50" name="TextBox 50"/>
            <p:cNvSpPr txBox="1"/>
            <p:nvPr/>
          </p:nvSpPr>
          <p:spPr>
            <a:xfrm>
              <a:off x="8279892" y="4883468"/>
              <a:ext cx="2030997"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n-lt"/>
                  <a:ea typeface="+mn-ea"/>
                  <a:cs typeface="+mn-cs"/>
                </a:rPr>
                <a:t>10　强制执行法律事务部</a:t>
              </a:r>
            </a:p>
          </p:txBody>
        </p:sp>
      </p:grpSp>
      <p:grpSp>
        <p:nvGrpSpPr>
          <p:cNvPr id="56" name="Group 56"/>
          <p:cNvGrpSpPr/>
          <p:nvPr/>
        </p:nvGrpSpPr>
        <p:grpSpPr>
          <a:xfrm>
            <a:off x="554361" y="5657850"/>
            <a:ext cx="8374412" cy="354139"/>
            <a:chOff x="554361" y="5657850"/>
            <a:chExt cx="8374412" cy="354139"/>
          </a:xfrm>
        </p:grpSpPr>
        <p:grpSp>
          <p:nvGrpSpPr>
            <p:cNvPr id="54" name="Group 54"/>
            <p:cNvGrpSpPr/>
            <p:nvPr/>
          </p:nvGrpSpPr>
          <p:grpSpPr>
            <a:xfrm>
              <a:off x="554361" y="5657850"/>
              <a:ext cx="248008" cy="228599"/>
              <a:chOff x="554361" y="5657850"/>
              <a:chExt cx="248008" cy="228599"/>
            </a:xfrm>
          </p:grpSpPr>
          <p:sp>
            <p:nvSpPr>
              <p:cNvPr id="52" name="Freeform 52"/>
              <p:cNvSpPr/>
              <p:nvPr/>
            </p:nvSpPr>
            <p:spPr>
              <a:xfrm>
                <a:off x="554361" y="5657850"/>
                <a:ext cx="248008" cy="226644"/>
              </a:xfrm>
              <a:custGeom>
                <a:avLst/>
                <a:gdLst/>
                <a:ahLst/>
                <a:cxnLst/>
                <a:rect l="l" t="t" r="r" b="b"/>
                <a:pathLst>
                  <a:path w="248008" h="226644">
                    <a:moveTo>
                      <a:pt x="124581" y="226644"/>
                    </a:moveTo>
                    <a:cubicBezTo>
                      <a:pt x="45021" y="201982"/>
                      <a:pt x="0" y="118013"/>
                      <a:pt x="23489" y="38100"/>
                    </a:cubicBezTo>
                    <a:cubicBezTo>
                      <a:pt x="63056" y="39910"/>
                      <a:pt x="101774" y="26245"/>
                      <a:pt x="131439" y="0"/>
                    </a:cubicBezTo>
                    <a:cubicBezTo>
                      <a:pt x="161104" y="26245"/>
                      <a:pt x="199822" y="39910"/>
                      <a:pt x="239389" y="38100"/>
                    </a:cubicBezTo>
                    <a:cubicBezTo>
                      <a:pt x="248008" y="67426"/>
                      <a:pt x="247610" y="98665"/>
                      <a:pt x="238246" y="127762"/>
                    </a:cubicBezTo>
                  </a:path>
                </a:pathLst>
              </a:custGeom>
              <a:noFill/>
              <a:ln w="25400">
                <a:solidFill>
                  <a:schemeClr val="accent3"/>
                </a:solidFill>
              </a:ln>
            </p:spPr>
          </p:sp>
          <p:sp>
            <p:nvSpPr>
              <p:cNvPr id="53" name="Freeform 53"/>
              <p:cNvSpPr/>
              <p:nvPr/>
            </p:nvSpPr>
            <p:spPr>
              <a:xfrm>
                <a:off x="723900" y="5835649"/>
                <a:ext cx="76200" cy="50800"/>
              </a:xfrm>
              <a:custGeom>
                <a:avLst/>
                <a:gdLst/>
                <a:ahLst/>
                <a:cxnLst/>
                <a:rect l="l" t="t" r="r" b="b"/>
                <a:pathLst>
                  <a:path w="76200" h="50800">
                    <a:moveTo>
                      <a:pt x="0" y="25400"/>
                    </a:moveTo>
                    <a:lnTo>
                      <a:pt x="25400" y="50800"/>
                    </a:lnTo>
                    <a:lnTo>
                      <a:pt x="76200" y="0"/>
                    </a:lnTo>
                  </a:path>
                </a:pathLst>
              </a:custGeom>
              <a:noFill/>
              <a:ln w="25400">
                <a:solidFill>
                  <a:schemeClr val="accent3"/>
                </a:solidFill>
              </a:ln>
            </p:spPr>
          </p:sp>
        </p:grpSp>
        <p:sp>
          <p:nvSpPr>
            <p:cNvPr id="55" name="TextBox 55"/>
            <p:cNvSpPr txBox="1"/>
            <p:nvPr/>
          </p:nvSpPr>
          <p:spPr>
            <a:xfrm>
              <a:off x="982218" y="5689282"/>
              <a:ext cx="7946555"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同步处理刑事、数据、金融、劳动、合规与执行问题，让复杂项目不再割裂。</a:t>
              </a:r>
            </a:p>
          </p:txBody>
        </p:sp>
      </p:grpSp>
      <p:grpSp>
        <p:nvGrpSpPr>
          <p:cNvPr id="60" name="Group 60"/>
          <p:cNvGrpSpPr/>
          <p:nvPr/>
        </p:nvGrpSpPr>
        <p:grpSpPr>
          <a:xfrm>
            <a:off x="528066" y="6286500"/>
            <a:ext cx="11135868" cy="387287"/>
            <a:chOff x="528066" y="6286500"/>
            <a:chExt cx="11135868" cy="387287"/>
          </a:xfrm>
        </p:grpSpPr>
        <p:sp>
          <p:nvSpPr>
            <p:cNvPr id="57" name="Line 57"/>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58" name="TextBox 58"/>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59" name="TextBox 59"/>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08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5686" y="311468"/>
            <a:ext cx="11103864" cy="930211"/>
            <a:chOff x="535686" y="311468"/>
            <a:chExt cx="11103864" cy="930211"/>
          </a:xfrm>
        </p:grpSpPr>
        <p:sp>
          <p:nvSpPr>
            <p:cNvPr id="2" name="TextBox 2"/>
            <p:cNvSpPr txBox="1"/>
            <p:nvPr/>
          </p:nvSpPr>
          <p:spPr>
            <a:xfrm>
              <a:off x="545592" y="311468"/>
              <a:ext cx="153598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07 / CREDIBILITY</a:t>
              </a:r>
            </a:p>
          </p:txBody>
        </p:sp>
        <p:sp>
          <p:nvSpPr>
            <p:cNvPr id="3" name="TextBox 3"/>
            <p:cNvSpPr txBox="1"/>
            <p:nvPr/>
          </p:nvSpPr>
          <p:spPr>
            <a:xfrm>
              <a:off x="535686" y="596265"/>
              <a:ext cx="8429777"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国家级荣誉与党建成果验证长期组织信誉</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25" name="Group 25"/>
          <p:cNvGrpSpPr/>
          <p:nvPr/>
        </p:nvGrpSpPr>
        <p:grpSpPr>
          <a:xfrm>
            <a:off x="373380" y="1625918"/>
            <a:ext cx="4311206" cy="4113466"/>
            <a:chOff x="373380" y="1625918"/>
            <a:chExt cx="4311206" cy="4113466"/>
          </a:xfrm>
        </p:grpSpPr>
        <p:sp>
          <p:nvSpPr>
            <p:cNvPr id="6" name="Line 6"/>
            <p:cNvSpPr/>
            <p:nvPr/>
          </p:nvSpPr>
          <p:spPr>
            <a:xfrm>
              <a:off x="1123950" y="1657350"/>
              <a:ext cx="9525" cy="3962400"/>
            </a:xfrm>
            <a:custGeom>
              <a:avLst/>
              <a:gdLst/>
              <a:ahLst/>
              <a:cxnLst/>
              <a:rect l="l" t="t" r="r" b="b"/>
              <a:pathLst>
                <a:path w="9525" h="3962400">
                  <a:moveTo>
                    <a:pt x="0" y="0"/>
                  </a:moveTo>
                  <a:lnTo>
                    <a:pt x="0" y="3962400"/>
                  </a:lnTo>
                </a:path>
              </a:pathLst>
            </a:custGeom>
            <a:noFill/>
            <a:ln w="28575">
              <a:solidFill>
                <a:schemeClr val="accent3"/>
              </a:solidFill>
            </a:ln>
          </p:spPr>
        </p:sp>
        <p:sp>
          <p:nvSpPr>
            <p:cNvPr id="7" name="Ellipse 7"/>
            <p:cNvSpPr/>
            <p:nvPr/>
          </p:nvSpPr>
          <p:spPr>
            <a:xfrm>
              <a:off x="1038225" y="1724025"/>
              <a:ext cx="171450" cy="171450"/>
            </a:xfrm>
            <a:prstGeom prst="ellipse">
              <a:avLst/>
            </a:prstGeom>
            <a:solidFill>
              <a:schemeClr val="accent2"/>
            </a:solidFill>
            <a:ln>
              <a:noFill/>
            </a:ln>
          </p:spPr>
        </p:sp>
        <p:sp>
          <p:nvSpPr>
            <p:cNvPr id="8" name="TextBox 8"/>
            <p:cNvSpPr txBox="1"/>
            <p:nvPr/>
          </p:nvSpPr>
          <p:spPr>
            <a:xfrm>
              <a:off x="524256" y="1710690"/>
              <a:ext cx="578038"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mn-lt"/>
                  <a:ea typeface="+mn-ea"/>
                  <a:cs typeface="+mn-cs"/>
                </a:rPr>
                <a:t>2011</a:t>
              </a:r>
            </a:p>
          </p:txBody>
        </p:sp>
        <p:sp>
          <p:nvSpPr>
            <p:cNvPr id="9" name="TextBox 9"/>
            <p:cNvSpPr txBox="1"/>
            <p:nvPr/>
          </p:nvSpPr>
          <p:spPr>
            <a:xfrm>
              <a:off x="1421892" y="1625918"/>
              <a:ext cx="2414016" cy="530733"/>
            </a:xfrm>
            <a:prstGeom prst="rect">
              <a:avLst/>
            </a:prstGeom>
            <a:noFill/>
            <a:ln>
              <a:noFill/>
            </a:ln>
          </p:spPr>
          <p:txBody>
            <a:bodyPr wrap="none" lIns="0" tIns="0" rIns="0" bIns="0" anchor="t" anchorCtr="0">
              <a:spAutoFit/>
            </a:bodyPr>
            <a:lstStyle/>
            <a:p>
              <a:pPr algn="l">
                <a:lnSpc>
                  <a:spcPts val="2100"/>
                </a:lnSpc>
              </a:pPr>
              <a:r>
                <a:rPr lang="zh-CN" sz="1350" b="1" dirty="0">
                  <a:solidFill>
                    <a:schemeClr val="accent1"/>
                  </a:solidFill>
                  <a:latin typeface="+mn-lt"/>
                  <a:ea typeface="+mn-ea"/>
                  <a:cs typeface="+mn-cs"/>
                </a:rPr>
                <a:t>全国优秀律师事务所</a:t>
              </a:r>
              <a:br/>
              <a:r>
                <a:rPr lang="zh-CN" sz="1350" dirty="0">
                  <a:solidFill>
                    <a:schemeClr val="accent6"/>
                  </a:solidFill>
                  <a:latin typeface="+mn-lt"/>
                  <a:ea typeface="+mn-ea"/>
                  <a:cs typeface="+mn-cs"/>
                </a:rPr>
                <a:t>司法部全国创先争优活动示范点</a:t>
              </a:r>
            </a:p>
          </p:txBody>
        </p:sp>
        <p:sp>
          <p:nvSpPr>
            <p:cNvPr id="10" name="Ellipse 10"/>
            <p:cNvSpPr/>
            <p:nvPr/>
          </p:nvSpPr>
          <p:spPr>
            <a:xfrm>
              <a:off x="1038225" y="2486025"/>
              <a:ext cx="171450" cy="171450"/>
            </a:xfrm>
            <a:prstGeom prst="ellipse">
              <a:avLst/>
            </a:prstGeom>
            <a:solidFill>
              <a:schemeClr val="accent1"/>
            </a:solidFill>
            <a:ln>
              <a:noFill/>
            </a:ln>
          </p:spPr>
        </p:sp>
        <p:sp>
          <p:nvSpPr>
            <p:cNvPr id="11" name="TextBox 11"/>
            <p:cNvSpPr txBox="1"/>
            <p:nvPr/>
          </p:nvSpPr>
          <p:spPr>
            <a:xfrm>
              <a:off x="524256" y="2472690"/>
              <a:ext cx="578038"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2018</a:t>
              </a:r>
            </a:p>
          </p:txBody>
        </p:sp>
        <p:sp>
          <p:nvSpPr>
            <p:cNvPr id="12" name="TextBox 12"/>
            <p:cNvSpPr txBox="1"/>
            <p:nvPr/>
          </p:nvSpPr>
          <p:spPr>
            <a:xfrm>
              <a:off x="1421892" y="2483168"/>
              <a:ext cx="2112778"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n-lt"/>
                  <a:ea typeface="+mn-ea"/>
                  <a:cs typeface="+mn-cs"/>
                </a:rPr>
                <a:t>全国律师行业先进党组织</a:t>
              </a:r>
            </a:p>
          </p:txBody>
        </p:sp>
        <p:sp>
          <p:nvSpPr>
            <p:cNvPr id="13" name="Ellipse 13"/>
            <p:cNvSpPr/>
            <p:nvPr/>
          </p:nvSpPr>
          <p:spPr>
            <a:xfrm>
              <a:off x="1038225" y="3171825"/>
              <a:ext cx="171450" cy="171450"/>
            </a:xfrm>
            <a:prstGeom prst="ellipse">
              <a:avLst/>
            </a:prstGeom>
            <a:solidFill>
              <a:schemeClr val="accent1"/>
            </a:solidFill>
            <a:ln>
              <a:noFill/>
            </a:ln>
          </p:spPr>
        </p:sp>
        <p:sp>
          <p:nvSpPr>
            <p:cNvPr id="14" name="TextBox 14"/>
            <p:cNvSpPr txBox="1"/>
            <p:nvPr/>
          </p:nvSpPr>
          <p:spPr>
            <a:xfrm>
              <a:off x="524256" y="3158490"/>
              <a:ext cx="578038"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2021</a:t>
              </a:r>
            </a:p>
          </p:txBody>
        </p:sp>
        <p:sp>
          <p:nvSpPr>
            <p:cNvPr id="15" name="TextBox 15"/>
            <p:cNvSpPr txBox="1"/>
            <p:nvPr/>
          </p:nvSpPr>
          <p:spPr>
            <a:xfrm>
              <a:off x="1421892" y="3168968"/>
              <a:ext cx="1921955"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n-lt"/>
                  <a:ea typeface="+mn-ea"/>
                  <a:cs typeface="+mn-cs"/>
                </a:rPr>
                <a:t>广东省先进基层党组织</a:t>
              </a:r>
            </a:p>
          </p:txBody>
        </p:sp>
        <p:sp>
          <p:nvSpPr>
            <p:cNvPr id="16" name="Ellipse 16"/>
            <p:cNvSpPr/>
            <p:nvPr/>
          </p:nvSpPr>
          <p:spPr>
            <a:xfrm>
              <a:off x="1038225" y="3857625"/>
              <a:ext cx="171450" cy="171450"/>
            </a:xfrm>
            <a:prstGeom prst="ellipse">
              <a:avLst/>
            </a:prstGeom>
            <a:solidFill>
              <a:schemeClr val="accent1"/>
            </a:solidFill>
            <a:ln>
              <a:noFill/>
            </a:ln>
          </p:spPr>
        </p:sp>
        <p:sp>
          <p:nvSpPr>
            <p:cNvPr id="17" name="TextBox 17"/>
            <p:cNvSpPr txBox="1"/>
            <p:nvPr/>
          </p:nvSpPr>
          <p:spPr>
            <a:xfrm>
              <a:off x="373380" y="3876675"/>
              <a:ext cx="831542"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2022—23</a:t>
              </a:r>
            </a:p>
          </p:txBody>
        </p:sp>
        <p:sp>
          <p:nvSpPr>
            <p:cNvPr id="18" name="TextBox 18"/>
            <p:cNvSpPr txBox="1"/>
            <p:nvPr/>
          </p:nvSpPr>
          <p:spPr>
            <a:xfrm>
              <a:off x="1421892" y="3759518"/>
              <a:ext cx="3262694" cy="530733"/>
            </a:xfrm>
            <a:prstGeom prst="rect">
              <a:avLst/>
            </a:prstGeom>
            <a:noFill/>
            <a:ln>
              <a:noFill/>
            </a:ln>
          </p:spPr>
          <p:txBody>
            <a:bodyPr wrap="none" lIns="0" tIns="0" rIns="0" bIns="0" anchor="t" anchorCtr="0">
              <a:spAutoFit/>
            </a:bodyPr>
            <a:lstStyle/>
            <a:p>
              <a:pPr algn="l">
                <a:lnSpc>
                  <a:spcPts val="2100"/>
                </a:lnSpc>
              </a:pPr>
              <a:r>
                <a:rPr lang="zh-CN" sz="1350" b="1" dirty="0">
                  <a:solidFill>
                    <a:schemeClr val="dk1"/>
                  </a:solidFill>
                  <a:latin typeface="+mn-lt"/>
                  <a:ea typeface="+mn-ea"/>
                  <a:cs typeface="+mn-cs"/>
                </a:rPr>
                <a:t>连续获评示范化律师事务所党组织</a:t>
              </a:r>
              <a:br/>
              <a:r>
                <a:rPr lang="zh-CN" sz="1350" dirty="0">
                  <a:solidFill>
                    <a:schemeClr val="accent6"/>
                  </a:solidFill>
                  <a:latin typeface="+mn-lt"/>
                  <a:ea typeface="+mn-ea"/>
                  <a:cs typeface="+mn-cs"/>
                </a:rPr>
                <a:t>2020—2022连续三年获党建示范化通报表扬</a:t>
              </a:r>
            </a:p>
          </p:txBody>
        </p:sp>
        <p:sp>
          <p:nvSpPr>
            <p:cNvPr id="19" name="Ellipse 19"/>
            <p:cNvSpPr/>
            <p:nvPr/>
          </p:nvSpPr>
          <p:spPr>
            <a:xfrm>
              <a:off x="1038225" y="4714875"/>
              <a:ext cx="171450" cy="171450"/>
            </a:xfrm>
            <a:prstGeom prst="ellipse">
              <a:avLst/>
            </a:prstGeom>
            <a:solidFill>
              <a:schemeClr val="accent2"/>
            </a:solidFill>
            <a:ln>
              <a:noFill/>
            </a:ln>
          </p:spPr>
        </p:sp>
        <p:sp>
          <p:nvSpPr>
            <p:cNvPr id="20" name="TextBox 20"/>
            <p:cNvSpPr txBox="1"/>
            <p:nvPr/>
          </p:nvSpPr>
          <p:spPr>
            <a:xfrm>
              <a:off x="524256" y="4701540"/>
              <a:ext cx="578038"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mn-lt"/>
                  <a:ea typeface="+mn-ea"/>
                  <a:cs typeface="+mn-cs"/>
                </a:rPr>
                <a:t>2023</a:t>
              </a:r>
            </a:p>
          </p:txBody>
        </p:sp>
        <p:sp>
          <p:nvSpPr>
            <p:cNvPr id="21" name="TextBox 21"/>
            <p:cNvSpPr txBox="1"/>
            <p:nvPr/>
          </p:nvSpPr>
          <p:spPr>
            <a:xfrm>
              <a:off x="1421892" y="4712018"/>
              <a:ext cx="2494426"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n-lt"/>
                  <a:ea typeface="+mn-ea"/>
                  <a:cs typeface="+mn-cs"/>
                </a:rPr>
                <a:t>粤港澳大湾区指定法律服务商</a:t>
              </a:r>
            </a:p>
          </p:txBody>
        </p:sp>
        <p:sp>
          <p:nvSpPr>
            <p:cNvPr id="22" name="Ellipse 22"/>
            <p:cNvSpPr/>
            <p:nvPr/>
          </p:nvSpPr>
          <p:spPr>
            <a:xfrm>
              <a:off x="1038225" y="5400675"/>
              <a:ext cx="171450" cy="171450"/>
            </a:xfrm>
            <a:prstGeom prst="ellipse">
              <a:avLst/>
            </a:prstGeom>
            <a:solidFill>
              <a:schemeClr val="accent3"/>
            </a:solidFill>
            <a:ln>
              <a:noFill/>
            </a:ln>
          </p:spPr>
        </p:sp>
        <p:sp>
          <p:nvSpPr>
            <p:cNvPr id="23" name="TextBox 23"/>
            <p:cNvSpPr txBox="1"/>
            <p:nvPr/>
          </p:nvSpPr>
          <p:spPr>
            <a:xfrm>
              <a:off x="524256" y="5387340"/>
              <a:ext cx="578038" cy="352044"/>
            </a:xfrm>
            <a:prstGeom prst="rect">
              <a:avLst/>
            </a:prstGeom>
            <a:noFill/>
            <a:ln>
              <a:noFill/>
            </a:ln>
          </p:spPr>
          <p:txBody>
            <a:bodyPr wrap="none" lIns="0" tIns="0" rIns="0" bIns="0" anchor="t" anchorCtr="0">
              <a:spAutoFit/>
            </a:bodyPr>
            <a:lstStyle/>
            <a:p>
              <a:pPr algn="l"/>
              <a:r>
                <a:rPr lang="zh-CN" sz="1800" b="1" dirty="0">
                  <a:solidFill>
                    <a:schemeClr val="accent3"/>
                  </a:solidFill>
                  <a:latin typeface="+mn-lt"/>
                  <a:ea typeface="+mn-ea"/>
                  <a:cs typeface="+mn-cs"/>
                </a:rPr>
                <a:t>2024</a:t>
              </a:r>
            </a:p>
          </p:txBody>
        </p:sp>
        <p:sp>
          <p:nvSpPr>
            <p:cNvPr id="24" name="TextBox 24"/>
            <p:cNvSpPr txBox="1"/>
            <p:nvPr/>
          </p:nvSpPr>
          <p:spPr>
            <a:xfrm>
              <a:off x="1421892" y="5397818"/>
              <a:ext cx="2685250"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n-lt"/>
                  <a:ea typeface="+mn-ea"/>
                  <a:cs typeface="+mn-cs"/>
                </a:rPr>
                <a:t>广东省高新产业商会副会长单位</a:t>
              </a:r>
            </a:p>
          </p:txBody>
        </p:sp>
      </p:grpSp>
      <p:grpSp>
        <p:nvGrpSpPr>
          <p:cNvPr id="28" name="Group 28"/>
          <p:cNvGrpSpPr/>
          <p:nvPr/>
        </p:nvGrpSpPr>
        <p:grpSpPr>
          <a:xfrm>
            <a:off x="6019800" y="1466850"/>
            <a:ext cx="5619750" cy="4305300"/>
            <a:chOff x="6019800" y="1466850"/>
            <a:chExt cx="5619750" cy="4305300"/>
          </a:xfrm>
        </p:grpSpPr>
        <p:sp>
          <p:nvSpPr>
            <p:cNvPr id="26" name="Rectangle 26"/>
            <p:cNvSpPr/>
            <p:nvPr/>
          </p:nvSpPr>
          <p:spPr>
            <a:xfrm>
              <a:off x="6019800" y="1466850"/>
              <a:ext cx="5619750" cy="4305300"/>
            </a:xfrm>
            <a:prstGeom prst="rect">
              <a:avLst/>
            </a:prstGeom>
            <a:solidFill>
              <a:srgbClr val="FFFFFF"/>
            </a:solidFill>
            <a:ln w="9525">
              <a:solidFill>
                <a:schemeClr val="accent5"/>
              </a:solidFill>
            </a:ln>
          </p:spPr>
        </p:sp>
        <p:pic>
          <p:nvPicPr>
            <p:cNvPr id="27" name="Image 27"/>
            <p:cNvPicPr>
              <a:picLocks noChangeAspect="1"/>
            </p:cNvPicPr>
            <p:nvPr/>
          </p:nvPicPr>
          <p:blipFill>
            <a:blip r:embed="rId3"/>
            <a:stretch>
              <a:fillRect/>
            </a:stretch>
          </p:blipFill>
          <p:spPr>
            <a:xfrm>
              <a:off x="6153233" y="1581150"/>
              <a:ext cx="5352884" cy="4076700"/>
            </a:xfrm>
            <a:prstGeom prst="rect">
              <a:avLst/>
            </a:prstGeom>
          </p:spPr>
        </p:pic>
      </p:grpSp>
      <p:grpSp>
        <p:nvGrpSpPr>
          <p:cNvPr id="34" name="Group 34"/>
          <p:cNvGrpSpPr/>
          <p:nvPr/>
        </p:nvGrpSpPr>
        <p:grpSpPr>
          <a:xfrm>
            <a:off x="6054904" y="5841206"/>
            <a:ext cx="4409642" cy="283750"/>
            <a:chOff x="6054904" y="5841206"/>
            <a:chExt cx="4409642" cy="283750"/>
          </a:xfrm>
        </p:grpSpPr>
        <p:grpSp>
          <p:nvGrpSpPr>
            <p:cNvPr id="32" name="Group 32"/>
            <p:cNvGrpSpPr/>
            <p:nvPr/>
          </p:nvGrpSpPr>
          <p:grpSpPr>
            <a:xfrm>
              <a:off x="6054904" y="5841206"/>
              <a:ext cx="177421" cy="184602"/>
              <a:chOff x="6054904" y="5841206"/>
              <a:chExt cx="177421" cy="184602"/>
            </a:xfrm>
          </p:grpSpPr>
          <p:sp>
            <p:nvSpPr>
              <p:cNvPr id="29" name="Freeform 29"/>
              <p:cNvSpPr/>
              <p:nvPr/>
            </p:nvSpPr>
            <p:spPr>
              <a:xfrm>
                <a:off x="6081712" y="5841206"/>
                <a:ext cx="123825" cy="123825"/>
              </a:xfrm>
              <a:custGeom>
                <a:avLst/>
                <a:gdLst/>
                <a:ahLst/>
                <a:cxnLst/>
                <a:rect l="l" t="t" r="r" b="b"/>
                <a:pathLst>
                  <a:path w="123825" h="123825">
                    <a:moveTo>
                      <a:pt x="0" y="61912"/>
                    </a:moveTo>
                    <a:cubicBezTo>
                      <a:pt x="0" y="96106"/>
                      <a:pt x="27719" y="123825"/>
                      <a:pt x="61912" y="123825"/>
                    </a:cubicBezTo>
                    <a:cubicBezTo>
                      <a:pt x="96106" y="123825"/>
                      <a:pt x="123825" y="96106"/>
                      <a:pt x="123825" y="61912"/>
                    </a:cubicBezTo>
                    <a:cubicBezTo>
                      <a:pt x="123825" y="27719"/>
                      <a:pt x="96106" y="0"/>
                      <a:pt x="61912" y="0"/>
                    </a:cubicBezTo>
                    <a:cubicBezTo>
                      <a:pt x="27719" y="0"/>
                      <a:pt x="0" y="27719"/>
                      <a:pt x="0" y="61912"/>
                    </a:cubicBezTo>
                  </a:path>
                </a:pathLst>
              </a:custGeom>
              <a:noFill/>
              <a:ln w="20637">
                <a:solidFill>
                  <a:schemeClr val="accent3"/>
                </a:solidFill>
              </a:ln>
            </p:spPr>
          </p:sp>
          <p:sp>
            <p:nvSpPr>
              <p:cNvPr id="30" name="Freeform 30"/>
              <p:cNvSpPr/>
              <p:nvPr/>
            </p:nvSpPr>
            <p:spPr>
              <a:xfrm>
                <a:off x="6143625" y="5934075"/>
                <a:ext cx="88700" cy="91733"/>
              </a:xfrm>
              <a:custGeom>
                <a:avLst/>
                <a:gdLst/>
                <a:ahLst/>
                <a:cxnLst/>
                <a:rect l="l" t="t" r="r" b="b"/>
                <a:pathLst>
                  <a:path w="88700" h="91733">
                    <a:moveTo>
                      <a:pt x="0" y="30956"/>
                    </a:moveTo>
                    <a:lnTo>
                      <a:pt x="35084" y="91733"/>
                    </a:lnTo>
                    <a:lnTo>
                      <a:pt x="51573" y="58373"/>
                    </a:lnTo>
                    <a:lnTo>
                      <a:pt x="88700" y="60767"/>
                    </a:lnTo>
                    <a:lnTo>
                      <a:pt x="53616" y="0"/>
                    </a:lnTo>
                  </a:path>
                </a:pathLst>
              </a:custGeom>
              <a:noFill/>
              <a:ln w="20637">
                <a:solidFill>
                  <a:schemeClr val="accent3"/>
                </a:solidFill>
              </a:ln>
            </p:spPr>
          </p:sp>
          <p:sp>
            <p:nvSpPr>
              <p:cNvPr id="31" name="Freeform 31"/>
              <p:cNvSpPr/>
              <p:nvPr/>
            </p:nvSpPr>
            <p:spPr>
              <a:xfrm>
                <a:off x="6054904" y="5934075"/>
                <a:ext cx="88700" cy="91723"/>
              </a:xfrm>
              <a:custGeom>
                <a:avLst/>
                <a:gdLst/>
                <a:ahLst/>
                <a:cxnLst/>
                <a:rect l="l" t="t" r="r" b="b"/>
                <a:pathLst>
                  <a:path w="88700" h="91723">
                    <a:moveTo>
                      <a:pt x="35084" y="0"/>
                    </a:moveTo>
                    <a:lnTo>
                      <a:pt x="0" y="60777"/>
                    </a:lnTo>
                    <a:lnTo>
                      <a:pt x="37127" y="58373"/>
                    </a:lnTo>
                    <a:lnTo>
                      <a:pt x="53616" y="91723"/>
                    </a:lnTo>
                    <a:lnTo>
                      <a:pt x="88700" y="30956"/>
                    </a:lnTo>
                  </a:path>
                </a:pathLst>
              </a:custGeom>
              <a:noFill/>
              <a:ln w="20637">
                <a:solidFill>
                  <a:schemeClr val="accent3"/>
                </a:solidFill>
              </a:ln>
            </p:spPr>
          </p:sp>
        </p:grpSp>
        <p:sp>
          <p:nvSpPr>
            <p:cNvPr id="33" name="TextBox 33"/>
            <p:cNvSpPr txBox="1"/>
            <p:nvPr/>
          </p:nvSpPr>
          <p:spPr>
            <a:xfrm>
              <a:off x="6413754" y="5890260"/>
              <a:ext cx="405079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中山大学社会实践基地｜西南政法大学教学科研实践基地</a:t>
              </a:r>
            </a:p>
          </p:txBody>
        </p:sp>
      </p:grpSp>
      <p:grpSp>
        <p:nvGrpSpPr>
          <p:cNvPr id="38" name="Group 38"/>
          <p:cNvGrpSpPr/>
          <p:nvPr/>
        </p:nvGrpSpPr>
        <p:grpSpPr>
          <a:xfrm>
            <a:off x="528066" y="6286500"/>
            <a:ext cx="11135868" cy="387287"/>
            <a:chOff x="528066" y="6286500"/>
            <a:chExt cx="11135868" cy="387287"/>
          </a:xfrm>
        </p:grpSpPr>
        <p:sp>
          <p:nvSpPr>
            <p:cNvPr id="35" name="Line 35"/>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6" name="TextBox 36"/>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7" name="TextBox 37"/>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09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5686" y="311468"/>
            <a:ext cx="11103864" cy="930211"/>
            <a:chOff x="535686" y="311468"/>
            <a:chExt cx="11103864" cy="930211"/>
          </a:xfrm>
        </p:grpSpPr>
        <p:sp>
          <p:nvSpPr>
            <p:cNvPr id="2" name="TextBox 2"/>
            <p:cNvSpPr txBox="1"/>
            <p:nvPr/>
          </p:nvSpPr>
          <p:spPr>
            <a:xfrm>
              <a:off x="545592" y="311468"/>
              <a:ext cx="1102492"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08 / PROOF</a:t>
              </a:r>
            </a:p>
          </p:txBody>
        </p:sp>
        <p:sp>
          <p:nvSpPr>
            <p:cNvPr id="3" name="TextBox 3"/>
            <p:cNvSpPr txBox="1"/>
            <p:nvPr/>
          </p:nvSpPr>
          <p:spPr>
            <a:xfrm>
              <a:off x="535686" y="596265"/>
              <a:ext cx="7963319"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典型案例与机构资质形成双重专业背书</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0" name="Group 10"/>
          <p:cNvGrpSpPr/>
          <p:nvPr/>
        </p:nvGrpSpPr>
        <p:grpSpPr>
          <a:xfrm>
            <a:off x="514350" y="1617345"/>
            <a:ext cx="2495550" cy="762000"/>
            <a:chOff x="514350" y="1617345"/>
            <a:chExt cx="2495550" cy="762000"/>
          </a:xfrm>
        </p:grpSpPr>
        <p:sp>
          <p:nvSpPr>
            <p:cNvPr id="6" name="TextBox 6"/>
            <p:cNvSpPr txBox="1"/>
            <p:nvPr/>
          </p:nvSpPr>
          <p:spPr>
            <a:xfrm>
              <a:off x="514350" y="1617345"/>
              <a:ext cx="341298" cy="762000"/>
            </a:xfrm>
            <a:prstGeom prst="rect">
              <a:avLst/>
            </a:prstGeom>
            <a:noFill/>
            <a:ln>
              <a:noFill/>
            </a:ln>
          </p:spPr>
          <p:txBody>
            <a:bodyPr wrap="none" lIns="0" tIns="0" rIns="0" bIns="0" anchor="t" anchorCtr="0">
              <a:spAutoFit/>
            </a:bodyPr>
            <a:lstStyle/>
            <a:p>
              <a:pPr algn="l"/>
              <a:r>
                <a:rPr lang="zh-CN" sz="3900" b="1" dirty="0">
                  <a:solidFill>
                    <a:schemeClr val="accent2"/>
                  </a:solidFill>
                  <a:latin typeface="+mn-lt"/>
                  <a:ea typeface="+mn-ea"/>
                  <a:cs typeface="+mn-cs"/>
                </a:rPr>
                <a:t>3</a:t>
              </a:r>
            </a:p>
          </p:txBody>
        </p:sp>
        <p:sp>
          <p:nvSpPr>
            <p:cNvPr id="7" name="TextBox 7"/>
            <p:cNvSpPr txBox="1"/>
            <p:nvPr/>
          </p:nvSpPr>
          <p:spPr>
            <a:xfrm>
              <a:off x="984504" y="1661160"/>
              <a:ext cx="724601" cy="234696"/>
            </a:xfrm>
            <a:prstGeom prst="rect">
              <a:avLst/>
            </a:prstGeom>
            <a:noFill/>
            <a:ln>
              <a:noFill/>
            </a:ln>
          </p:spPr>
          <p:txBody>
            <a:bodyPr wrap="none" lIns="0" tIns="0" rIns="0" bIns="0" anchor="t" anchorCtr="0">
              <a:spAutoFit/>
            </a:bodyPr>
            <a:lstStyle/>
            <a:p>
              <a:pPr algn="l"/>
              <a:r>
                <a:rPr lang="zh-CN" sz="1200" b="1" dirty="0">
                  <a:solidFill>
                    <a:schemeClr val="accent1"/>
                  </a:solidFill>
                  <a:latin typeface="+mn-lt"/>
                  <a:ea typeface="+mn-ea"/>
                  <a:cs typeface="+mn-cs"/>
                </a:rPr>
                <a:t>2017年度</a:t>
              </a:r>
            </a:p>
          </p:txBody>
        </p:sp>
        <p:sp>
          <p:nvSpPr>
            <p:cNvPr id="8" name="TextBox 8"/>
            <p:cNvSpPr txBox="1"/>
            <p:nvPr/>
          </p:nvSpPr>
          <p:spPr>
            <a:xfrm>
              <a:off x="984504" y="1908810"/>
              <a:ext cx="162763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广东律师十大类型案例</a:t>
              </a:r>
            </a:p>
          </p:txBody>
        </p:sp>
        <p:sp>
          <p:nvSpPr>
            <p:cNvPr id="9" name="Line 9"/>
            <p:cNvSpPr/>
            <p:nvPr/>
          </p:nvSpPr>
          <p:spPr>
            <a:xfrm>
              <a:off x="533400" y="2324100"/>
              <a:ext cx="2476500" cy="9525"/>
            </a:xfrm>
            <a:custGeom>
              <a:avLst/>
              <a:gdLst/>
              <a:ahLst/>
              <a:cxnLst/>
              <a:rect l="l" t="t" r="r" b="b"/>
              <a:pathLst>
                <a:path w="2476500" h="9525">
                  <a:moveTo>
                    <a:pt x="0" y="0"/>
                  </a:moveTo>
                  <a:lnTo>
                    <a:pt x="2476500" y="0"/>
                  </a:lnTo>
                </a:path>
              </a:pathLst>
            </a:custGeom>
            <a:noFill/>
            <a:ln w="28575">
              <a:solidFill>
                <a:schemeClr val="accent2"/>
              </a:solidFill>
            </a:ln>
          </p:spPr>
        </p:sp>
      </p:grpSp>
      <p:grpSp>
        <p:nvGrpSpPr>
          <p:cNvPr id="15" name="Group 15"/>
          <p:cNvGrpSpPr/>
          <p:nvPr/>
        </p:nvGrpSpPr>
        <p:grpSpPr>
          <a:xfrm>
            <a:off x="3276600" y="1617345"/>
            <a:ext cx="2495550" cy="762000"/>
            <a:chOff x="3276600" y="1617345"/>
            <a:chExt cx="2495550" cy="762000"/>
          </a:xfrm>
        </p:grpSpPr>
        <p:sp>
          <p:nvSpPr>
            <p:cNvPr id="11" name="TextBox 11"/>
            <p:cNvSpPr txBox="1"/>
            <p:nvPr/>
          </p:nvSpPr>
          <p:spPr>
            <a:xfrm>
              <a:off x="3276600" y="1617345"/>
              <a:ext cx="341298" cy="762000"/>
            </a:xfrm>
            <a:prstGeom prst="rect">
              <a:avLst/>
            </a:prstGeom>
            <a:noFill/>
            <a:ln>
              <a:noFill/>
            </a:ln>
          </p:spPr>
          <p:txBody>
            <a:bodyPr wrap="none" lIns="0" tIns="0" rIns="0" bIns="0" anchor="t" anchorCtr="0">
              <a:spAutoFit/>
            </a:bodyPr>
            <a:lstStyle/>
            <a:p>
              <a:pPr algn="l"/>
              <a:r>
                <a:rPr lang="zh-CN" sz="3900" b="1" dirty="0">
                  <a:solidFill>
                    <a:schemeClr val="accent1"/>
                  </a:solidFill>
                  <a:latin typeface="+mn-lt"/>
                  <a:ea typeface="+mn-ea"/>
                  <a:cs typeface="+mn-cs"/>
                </a:rPr>
                <a:t>3</a:t>
              </a:r>
            </a:p>
          </p:txBody>
        </p:sp>
        <p:sp>
          <p:nvSpPr>
            <p:cNvPr id="12" name="TextBox 12"/>
            <p:cNvSpPr txBox="1"/>
            <p:nvPr/>
          </p:nvSpPr>
          <p:spPr>
            <a:xfrm>
              <a:off x="3746754" y="1661160"/>
              <a:ext cx="724601" cy="234696"/>
            </a:xfrm>
            <a:prstGeom prst="rect">
              <a:avLst/>
            </a:prstGeom>
            <a:noFill/>
            <a:ln>
              <a:noFill/>
            </a:ln>
          </p:spPr>
          <p:txBody>
            <a:bodyPr wrap="none" lIns="0" tIns="0" rIns="0" bIns="0" anchor="t" anchorCtr="0">
              <a:spAutoFit/>
            </a:bodyPr>
            <a:lstStyle/>
            <a:p>
              <a:pPr algn="l"/>
              <a:r>
                <a:rPr lang="zh-CN" sz="1200" b="1" dirty="0">
                  <a:solidFill>
                    <a:schemeClr val="accent1"/>
                  </a:solidFill>
                  <a:latin typeface="+mn-lt"/>
                  <a:ea typeface="+mn-ea"/>
                  <a:cs typeface="+mn-cs"/>
                </a:rPr>
                <a:t>2019年度</a:t>
              </a:r>
            </a:p>
          </p:txBody>
        </p:sp>
        <p:sp>
          <p:nvSpPr>
            <p:cNvPr id="13" name="TextBox 13"/>
            <p:cNvSpPr txBox="1"/>
            <p:nvPr/>
          </p:nvSpPr>
          <p:spPr>
            <a:xfrm>
              <a:off x="3746754" y="1908810"/>
              <a:ext cx="162763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广东律师十大典型案例</a:t>
              </a:r>
            </a:p>
          </p:txBody>
        </p:sp>
        <p:sp>
          <p:nvSpPr>
            <p:cNvPr id="14" name="Line 14"/>
            <p:cNvSpPr/>
            <p:nvPr/>
          </p:nvSpPr>
          <p:spPr>
            <a:xfrm>
              <a:off x="3295650" y="2324100"/>
              <a:ext cx="2476500" cy="9525"/>
            </a:xfrm>
            <a:custGeom>
              <a:avLst/>
              <a:gdLst/>
              <a:ahLst/>
              <a:cxnLst/>
              <a:rect l="l" t="t" r="r" b="b"/>
              <a:pathLst>
                <a:path w="2476500" h="9525">
                  <a:moveTo>
                    <a:pt x="0" y="0"/>
                  </a:moveTo>
                  <a:lnTo>
                    <a:pt x="2476500" y="0"/>
                  </a:lnTo>
                </a:path>
              </a:pathLst>
            </a:custGeom>
            <a:noFill/>
            <a:ln w="28575">
              <a:solidFill>
                <a:schemeClr val="accent1"/>
              </a:solidFill>
            </a:ln>
          </p:spPr>
        </p:sp>
      </p:grpSp>
      <p:grpSp>
        <p:nvGrpSpPr>
          <p:cNvPr id="20" name="Group 20"/>
          <p:cNvGrpSpPr/>
          <p:nvPr/>
        </p:nvGrpSpPr>
        <p:grpSpPr>
          <a:xfrm>
            <a:off x="6038850" y="1617345"/>
            <a:ext cx="2495550" cy="762000"/>
            <a:chOff x="6038850" y="1617345"/>
            <a:chExt cx="2495550" cy="762000"/>
          </a:xfrm>
        </p:grpSpPr>
        <p:sp>
          <p:nvSpPr>
            <p:cNvPr id="16" name="TextBox 16"/>
            <p:cNvSpPr txBox="1"/>
            <p:nvPr/>
          </p:nvSpPr>
          <p:spPr>
            <a:xfrm>
              <a:off x="6038850" y="1617345"/>
              <a:ext cx="341298" cy="762000"/>
            </a:xfrm>
            <a:prstGeom prst="rect">
              <a:avLst/>
            </a:prstGeom>
            <a:noFill/>
            <a:ln>
              <a:noFill/>
            </a:ln>
          </p:spPr>
          <p:txBody>
            <a:bodyPr wrap="none" lIns="0" tIns="0" rIns="0" bIns="0" anchor="t" anchorCtr="0">
              <a:spAutoFit/>
            </a:bodyPr>
            <a:lstStyle/>
            <a:p>
              <a:pPr algn="l"/>
              <a:r>
                <a:rPr lang="zh-CN" sz="3900" b="1" dirty="0">
                  <a:solidFill>
                    <a:schemeClr val="accent3"/>
                  </a:solidFill>
                  <a:latin typeface="+mn-lt"/>
                  <a:ea typeface="+mn-ea"/>
                  <a:cs typeface="+mn-cs"/>
                </a:rPr>
                <a:t>1</a:t>
              </a:r>
            </a:p>
          </p:txBody>
        </p:sp>
        <p:sp>
          <p:nvSpPr>
            <p:cNvPr id="17" name="TextBox 17"/>
            <p:cNvSpPr txBox="1"/>
            <p:nvPr/>
          </p:nvSpPr>
          <p:spPr>
            <a:xfrm>
              <a:off x="6509004" y="1661160"/>
              <a:ext cx="554980" cy="234696"/>
            </a:xfrm>
            <a:prstGeom prst="rect">
              <a:avLst/>
            </a:prstGeom>
            <a:noFill/>
            <a:ln>
              <a:noFill/>
            </a:ln>
          </p:spPr>
          <p:txBody>
            <a:bodyPr wrap="none" lIns="0" tIns="0" rIns="0" bIns="0" anchor="t" anchorCtr="0">
              <a:spAutoFit/>
            </a:bodyPr>
            <a:lstStyle/>
            <a:p>
              <a:pPr algn="l"/>
              <a:r>
                <a:rPr lang="zh-CN" sz="1200" b="1" dirty="0">
                  <a:solidFill>
                    <a:schemeClr val="accent1"/>
                  </a:solidFill>
                  <a:latin typeface="+mn-lt"/>
                  <a:ea typeface="+mn-ea"/>
                  <a:cs typeface="+mn-cs"/>
                </a:rPr>
                <a:t>2019年</a:t>
              </a:r>
            </a:p>
          </p:txBody>
        </p:sp>
        <p:sp>
          <p:nvSpPr>
            <p:cNvPr id="18" name="TextBox 18"/>
            <p:cNvSpPr txBox="1"/>
            <p:nvPr/>
          </p:nvSpPr>
          <p:spPr>
            <a:xfrm>
              <a:off x="6509004" y="1908810"/>
              <a:ext cx="196687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中国法院50件典型知产案例</a:t>
              </a:r>
            </a:p>
          </p:txBody>
        </p:sp>
        <p:sp>
          <p:nvSpPr>
            <p:cNvPr id="19" name="Line 19"/>
            <p:cNvSpPr/>
            <p:nvPr/>
          </p:nvSpPr>
          <p:spPr>
            <a:xfrm>
              <a:off x="6057900" y="2324100"/>
              <a:ext cx="2476500" cy="9525"/>
            </a:xfrm>
            <a:custGeom>
              <a:avLst/>
              <a:gdLst/>
              <a:ahLst/>
              <a:cxnLst/>
              <a:rect l="l" t="t" r="r" b="b"/>
              <a:pathLst>
                <a:path w="2476500" h="9525">
                  <a:moveTo>
                    <a:pt x="0" y="0"/>
                  </a:moveTo>
                  <a:lnTo>
                    <a:pt x="2476500" y="0"/>
                  </a:lnTo>
                </a:path>
              </a:pathLst>
            </a:custGeom>
            <a:noFill/>
            <a:ln w="28575">
              <a:solidFill>
                <a:schemeClr val="accent3"/>
              </a:solidFill>
            </a:ln>
          </p:spPr>
        </p:sp>
      </p:grpSp>
      <p:grpSp>
        <p:nvGrpSpPr>
          <p:cNvPr id="25" name="Group 25"/>
          <p:cNvGrpSpPr/>
          <p:nvPr/>
        </p:nvGrpSpPr>
        <p:grpSpPr>
          <a:xfrm>
            <a:off x="8801100" y="1617345"/>
            <a:ext cx="2857500" cy="762000"/>
            <a:chOff x="8801100" y="1617345"/>
            <a:chExt cx="2857500" cy="762000"/>
          </a:xfrm>
        </p:grpSpPr>
        <p:sp>
          <p:nvSpPr>
            <p:cNvPr id="21" name="TextBox 21"/>
            <p:cNvSpPr txBox="1"/>
            <p:nvPr/>
          </p:nvSpPr>
          <p:spPr>
            <a:xfrm>
              <a:off x="8801100" y="1617345"/>
              <a:ext cx="341298" cy="762000"/>
            </a:xfrm>
            <a:prstGeom prst="rect">
              <a:avLst/>
            </a:prstGeom>
            <a:noFill/>
            <a:ln>
              <a:noFill/>
            </a:ln>
          </p:spPr>
          <p:txBody>
            <a:bodyPr wrap="none" lIns="0" tIns="0" rIns="0" bIns="0" anchor="t" anchorCtr="0">
              <a:spAutoFit/>
            </a:bodyPr>
            <a:lstStyle/>
            <a:p>
              <a:pPr algn="l"/>
              <a:r>
                <a:rPr lang="zh-CN" sz="3900" b="1" dirty="0">
                  <a:solidFill>
                    <a:schemeClr val="accent2"/>
                  </a:solidFill>
                  <a:latin typeface="+mn-lt"/>
                  <a:ea typeface="+mn-ea"/>
                  <a:cs typeface="+mn-cs"/>
                </a:rPr>
                <a:t>1</a:t>
              </a:r>
            </a:p>
          </p:txBody>
        </p:sp>
        <p:sp>
          <p:nvSpPr>
            <p:cNvPr id="22" name="TextBox 22"/>
            <p:cNvSpPr txBox="1"/>
            <p:nvPr/>
          </p:nvSpPr>
          <p:spPr>
            <a:xfrm>
              <a:off x="9271254" y="1661160"/>
              <a:ext cx="724601" cy="234696"/>
            </a:xfrm>
            <a:prstGeom prst="rect">
              <a:avLst/>
            </a:prstGeom>
            <a:noFill/>
            <a:ln>
              <a:noFill/>
            </a:ln>
          </p:spPr>
          <p:txBody>
            <a:bodyPr wrap="none" lIns="0" tIns="0" rIns="0" bIns="0" anchor="t" anchorCtr="0">
              <a:spAutoFit/>
            </a:bodyPr>
            <a:lstStyle/>
            <a:p>
              <a:pPr algn="l"/>
              <a:r>
                <a:rPr lang="zh-CN" sz="1200" b="1" dirty="0">
                  <a:solidFill>
                    <a:schemeClr val="accent1"/>
                  </a:solidFill>
                  <a:latin typeface="+mn-lt"/>
                  <a:ea typeface="+mn-ea"/>
                  <a:cs typeface="+mn-cs"/>
                </a:rPr>
                <a:t>2023年度</a:t>
              </a:r>
            </a:p>
          </p:txBody>
        </p:sp>
        <p:sp>
          <p:nvSpPr>
            <p:cNvPr id="23" name="TextBox 23"/>
            <p:cNvSpPr txBox="1"/>
            <p:nvPr/>
          </p:nvSpPr>
          <p:spPr>
            <a:xfrm>
              <a:off x="9271254" y="1908810"/>
              <a:ext cx="162763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广东高院十大典型案例</a:t>
              </a:r>
            </a:p>
          </p:txBody>
        </p:sp>
        <p:sp>
          <p:nvSpPr>
            <p:cNvPr id="24" name="Line 24"/>
            <p:cNvSpPr/>
            <p:nvPr/>
          </p:nvSpPr>
          <p:spPr>
            <a:xfrm>
              <a:off x="8820150" y="2324100"/>
              <a:ext cx="2838450" cy="9525"/>
            </a:xfrm>
            <a:custGeom>
              <a:avLst/>
              <a:gdLst/>
              <a:ahLst/>
              <a:cxnLst/>
              <a:rect l="l" t="t" r="r" b="b"/>
              <a:pathLst>
                <a:path w="2838450" h="9525">
                  <a:moveTo>
                    <a:pt x="0" y="0"/>
                  </a:moveTo>
                  <a:lnTo>
                    <a:pt x="2838450" y="0"/>
                  </a:lnTo>
                </a:path>
              </a:pathLst>
            </a:custGeom>
            <a:noFill/>
            <a:ln w="28575">
              <a:solidFill>
                <a:schemeClr val="accent2"/>
              </a:solidFill>
            </a:ln>
          </p:spPr>
        </p:sp>
      </p:grpSp>
      <p:grpSp>
        <p:nvGrpSpPr>
          <p:cNvPr id="35" name="Group 35"/>
          <p:cNvGrpSpPr/>
          <p:nvPr/>
        </p:nvGrpSpPr>
        <p:grpSpPr>
          <a:xfrm>
            <a:off x="525018" y="2902744"/>
            <a:ext cx="2929890" cy="2721007"/>
            <a:chOff x="525018" y="2902744"/>
            <a:chExt cx="2929890" cy="2721007"/>
          </a:xfrm>
        </p:grpSpPr>
        <p:grpSp>
          <p:nvGrpSpPr>
            <p:cNvPr id="29" name="Group 29"/>
            <p:cNvGrpSpPr/>
            <p:nvPr/>
          </p:nvGrpSpPr>
          <p:grpSpPr>
            <a:xfrm>
              <a:off x="584706" y="2902744"/>
              <a:ext cx="259307" cy="269803"/>
              <a:chOff x="584706" y="2902744"/>
              <a:chExt cx="259307" cy="269803"/>
            </a:xfrm>
          </p:grpSpPr>
          <p:sp>
            <p:nvSpPr>
              <p:cNvPr id="26" name="Freeform 26"/>
              <p:cNvSpPr/>
              <p:nvPr/>
            </p:nvSpPr>
            <p:spPr>
              <a:xfrm>
                <a:off x="623887" y="2902744"/>
                <a:ext cx="180975" cy="180975"/>
              </a:xfrm>
              <a:custGeom>
                <a:avLst/>
                <a:gdLst/>
                <a:ahLst/>
                <a:cxnLst/>
                <a:rect l="l" t="t" r="r" b="b"/>
                <a:pathLst>
                  <a:path w="180975" h="180975">
                    <a:moveTo>
                      <a:pt x="0" y="90487"/>
                    </a:moveTo>
                    <a:cubicBezTo>
                      <a:pt x="0" y="140462"/>
                      <a:pt x="40513" y="180975"/>
                      <a:pt x="90487" y="180975"/>
                    </a:cubicBezTo>
                    <a:cubicBezTo>
                      <a:pt x="140462" y="180975"/>
                      <a:pt x="180975" y="140462"/>
                      <a:pt x="180975" y="90487"/>
                    </a:cubicBezTo>
                    <a:cubicBezTo>
                      <a:pt x="180975" y="40513"/>
                      <a:pt x="140462" y="0"/>
                      <a:pt x="90487" y="0"/>
                    </a:cubicBezTo>
                    <a:cubicBezTo>
                      <a:pt x="40513" y="0"/>
                      <a:pt x="0" y="40513"/>
                      <a:pt x="0" y="90487"/>
                    </a:cubicBezTo>
                  </a:path>
                </a:pathLst>
              </a:custGeom>
              <a:noFill/>
              <a:ln w="30162">
                <a:solidFill>
                  <a:schemeClr val="accent2"/>
                </a:solidFill>
              </a:ln>
            </p:spPr>
          </p:sp>
          <p:sp>
            <p:nvSpPr>
              <p:cNvPr id="27" name="Freeform 27"/>
              <p:cNvSpPr/>
              <p:nvPr/>
            </p:nvSpPr>
            <p:spPr>
              <a:xfrm>
                <a:off x="714375" y="3038475"/>
                <a:ext cx="129638" cy="134072"/>
              </a:xfrm>
              <a:custGeom>
                <a:avLst/>
                <a:gdLst/>
                <a:ahLst/>
                <a:cxnLst/>
                <a:rect l="l" t="t" r="r" b="b"/>
                <a:pathLst>
                  <a:path w="129638" h="134072">
                    <a:moveTo>
                      <a:pt x="0" y="45244"/>
                    </a:moveTo>
                    <a:lnTo>
                      <a:pt x="51276" y="134072"/>
                    </a:lnTo>
                    <a:lnTo>
                      <a:pt x="75376" y="85314"/>
                    </a:lnTo>
                    <a:lnTo>
                      <a:pt x="129638" y="88813"/>
                    </a:lnTo>
                    <a:lnTo>
                      <a:pt x="78362" y="0"/>
                    </a:lnTo>
                  </a:path>
                </a:pathLst>
              </a:custGeom>
              <a:noFill/>
              <a:ln w="30162">
                <a:solidFill>
                  <a:schemeClr val="accent2"/>
                </a:solidFill>
              </a:ln>
            </p:spPr>
          </p:sp>
          <p:sp>
            <p:nvSpPr>
              <p:cNvPr id="28" name="Freeform 28"/>
              <p:cNvSpPr/>
              <p:nvPr/>
            </p:nvSpPr>
            <p:spPr>
              <a:xfrm>
                <a:off x="584706" y="3038475"/>
                <a:ext cx="129638" cy="134057"/>
              </a:xfrm>
              <a:custGeom>
                <a:avLst/>
                <a:gdLst/>
                <a:ahLst/>
                <a:cxnLst/>
                <a:rect l="l" t="t" r="r" b="b"/>
                <a:pathLst>
                  <a:path w="129638" h="134057">
                    <a:moveTo>
                      <a:pt x="51276" y="0"/>
                    </a:moveTo>
                    <a:lnTo>
                      <a:pt x="0" y="88828"/>
                    </a:lnTo>
                    <a:lnTo>
                      <a:pt x="54262" y="85314"/>
                    </a:lnTo>
                    <a:lnTo>
                      <a:pt x="78362" y="134057"/>
                    </a:lnTo>
                    <a:lnTo>
                      <a:pt x="129638" y="45244"/>
                    </a:lnTo>
                  </a:path>
                </a:pathLst>
              </a:custGeom>
              <a:noFill/>
              <a:ln w="30162">
                <a:solidFill>
                  <a:schemeClr val="accent2"/>
                </a:solidFill>
              </a:ln>
            </p:spPr>
          </p:sp>
        </p:grpSp>
        <p:sp>
          <p:nvSpPr>
            <p:cNvPr id="30" name="TextBox 30"/>
            <p:cNvSpPr txBox="1"/>
            <p:nvPr/>
          </p:nvSpPr>
          <p:spPr>
            <a:xfrm>
              <a:off x="1056132" y="2916555"/>
              <a:ext cx="1208684"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典型案例</a:t>
              </a:r>
            </a:p>
          </p:txBody>
        </p:sp>
        <p:sp>
          <p:nvSpPr>
            <p:cNvPr id="31" name="TextBox 31"/>
            <p:cNvSpPr txBox="1"/>
            <p:nvPr/>
          </p:nvSpPr>
          <p:spPr>
            <a:xfrm>
              <a:off x="525018" y="3517582"/>
              <a:ext cx="9496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行业验证</a:t>
              </a:r>
            </a:p>
          </p:txBody>
        </p:sp>
        <p:sp>
          <p:nvSpPr>
            <p:cNvPr id="32" name="TextBox 32"/>
            <p:cNvSpPr txBox="1"/>
            <p:nvPr/>
          </p:nvSpPr>
          <p:spPr>
            <a:xfrm>
              <a:off x="526542" y="3911918"/>
              <a:ext cx="2928366" cy="568833"/>
            </a:xfrm>
            <a:prstGeom prst="rect">
              <a:avLst/>
            </a:prstGeom>
            <a:noFill/>
            <a:ln>
              <a:noFill/>
            </a:ln>
          </p:spPr>
          <p:txBody>
            <a:bodyPr wrap="none" lIns="0" tIns="0" rIns="0" bIns="0" anchor="t" anchorCtr="0">
              <a:spAutoFit/>
            </a:bodyPr>
            <a:lstStyle/>
            <a:p>
              <a:pPr algn="l">
                <a:lnSpc>
                  <a:spcPts val="2400"/>
                </a:lnSpc>
              </a:pPr>
              <a:r>
                <a:rPr lang="zh-CN" sz="1350" dirty="0">
                  <a:solidFill>
                    <a:schemeClr val="accent6"/>
                  </a:solidFill>
                  <a:latin typeface="+mn-lt"/>
                  <a:ea typeface="+mn-ea"/>
                  <a:cs typeface="+mn-cs"/>
                </a:rPr>
                <a:t>广东律师十大类型案例与十大典型案例</a:t>
              </a:r>
              <a:br/>
              <a:r>
                <a:rPr lang="zh-CN" sz="1350" dirty="0">
                  <a:solidFill>
                    <a:schemeClr val="accent6"/>
                  </a:solidFill>
                  <a:latin typeface="+mn-lt"/>
                  <a:ea typeface="+mn-ea"/>
                  <a:cs typeface="+mn-cs"/>
                </a:rPr>
                <a:t>覆盖多个年度，形成持续的实务认可。</a:t>
              </a:r>
            </a:p>
          </p:txBody>
        </p:sp>
        <p:sp>
          <p:nvSpPr>
            <p:cNvPr id="33" name="TextBox 33"/>
            <p:cNvSpPr txBox="1"/>
            <p:nvPr/>
          </p:nvSpPr>
          <p:spPr>
            <a:xfrm>
              <a:off x="525018" y="4679632"/>
              <a:ext cx="949681"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法院验证</a:t>
              </a:r>
            </a:p>
          </p:txBody>
        </p:sp>
        <p:sp>
          <p:nvSpPr>
            <p:cNvPr id="34" name="TextBox 34"/>
            <p:cNvSpPr txBox="1"/>
            <p:nvPr/>
          </p:nvSpPr>
          <p:spPr>
            <a:xfrm>
              <a:off x="526542" y="5073968"/>
              <a:ext cx="292836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accent6"/>
                  </a:solidFill>
                  <a:latin typeface="+mn-lt"/>
                  <a:ea typeface="+mn-ea"/>
                  <a:cs typeface="+mn-cs"/>
                </a:rPr>
                <a:t>中国法院典型知识产权案例与广东高院</a:t>
              </a:r>
              <a:br/>
              <a:r>
                <a:rPr lang="zh-CN" sz="1350" dirty="0">
                  <a:solidFill>
                    <a:schemeClr val="accent6"/>
                  </a:solidFill>
                  <a:latin typeface="+mn-lt"/>
                  <a:ea typeface="+mn-ea"/>
                  <a:cs typeface="+mn-cs"/>
                </a:rPr>
                <a:t>年度十大典型案例共同验证案件成果。</a:t>
              </a:r>
            </a:p>
          </p:txBody>
        </p:sp>
      </p:grpSp>
      <p:grpSp>
        <p:nvGrpSpPr>
          <p:cNvPr id="47" name="Group 47"/>
          <p:cNvGrpSpPr/>
          <p:nvPr/>
        </p:nvGrpSpPr>
        <p:grpSpPr>
          <a:xfrm>
            <a:off x="5898642" y="2902744"/>
            <a:ext cx="3954589" cy="2301907"/>
            <a:chOff x="5898642" y="2902744"/>
            <a:chExt cx="3954589" cy="2301907"/>
          </a:xfrm>
        </p:grpSpPr>
        <p:grpSp>
          <p:nvGrpSpPr>
            <p:cNvPr id="40" name="Group 40"/>
            <p:cNvGrpSpPr/>
            <p:nvPr/>
          </p:nvGrpSpPr>
          <p:grpSpPr>
            <a:xfrm>
              <a:off x="5950744" y="2902744"/>
              <a:ext cx="241299" cy="286543"/>
              <a:chOff x="5950744" y="2902744"/>
              <a:chExt cx="241299" cy="286543"/>
            </a:xfrm>
          </p:grpSpPr>
          <p:sp>
            <p:nvSpPr>
              <p:cNvPr id="36" name="Freeform 36"/>
              <p:cNvSpPr/>
              <p:nvPr/>
            </p:nvSpPr>
            <p:spPr>
              <a:xfrm>
                <a:off x="6116637" y="2902744"/>
                <a:ext cx="75406" cy="75406"/>
              </a:xfrm>
              <a:custGeom>
                <a:avLst/>
                <a:gdLst/>
                <a:ahLst/>
                <a:cxnLst/>
                <a:rect l="l" t="t" r="r" b="b"/>
                <a:pathLst>
                  <a:path w="75406" h="75406">
                    <a:moveTo>
                      <a:pt x="0" y="0"/>
                    </a:moveTo>
                    <a:lnTo>
                      <a:pt x="0" y="60325"/>
                    </a:lnTo>
                    <a:cubicBezTo>
                      <a:pt x="0" y="68654"/>
                      <a:pt x="6752" y="75406"/>
                      <a:pt x="15081" y="75406"/>
                    </a:cubicBezTo>
                    <a:lnTo>
                      <a:pt x="75406" y="75406"/>
                    </a:lnTo>
                  </a:path>
                </a:pathLst>
              </a:custGeom>
              <a:noFill/>
              <a:ln w="30162">
                <a:solidFill>
                  <a:schemeClr val="accent3"/>
                </a:solidFill>
              </a:ln>
            </p:spPr>
          </p:sp>
          <p:sp>
            <p:nvSpPr>
              <p:cNvPr id="37" name="Freeform 37"/>
              <p:cNvSpPr/>
              <p:nvPr/>
            </p:nvSpPr>
            <p:spPr>
              <a:xfrm>
                <a:off x="5980906" y="2902744"/>
                <a:ext cx="211137" cy="271462"/>
              </a:xfrm>
              <a:custGeom>
                <a:avLst/>
                <a:gdLst/>
                <a:ahLst/>
                <a:cxnLst/>
                <a:rect l="l" t="t" r="r" b="b"/>
                <a:pathLst>
                  <a:path w="211137" h="271462">
                    <a:moveTo>
                      <a:pt x="0" y="75406"/>
                    </a:moveTo>
                    <a:lnTo>
                      <a:pt x="0" y="30162"/>
                    </a:lnTo>
                    <a:cubicBezTo>
                      <a:pt x="0" y="13504"/>
                      <a:pt x="13504" y="0"/>
                      <a:pt x="30162" y="0"/>
                    </a:cubicBezTo>
                    <a:lnTo>
                      <a:pt x="135731" y="0"/>
                    </a:lnTo>
                    <a:lnTo>
                      <a:pt x="211137" y="75406"/>
                    </a:lnTo>
                    <a:lnTo>
                      <a:pt x="211137" y="241299"/>
                    </a:lnTo>
                    <a:cubicBezTo>
                      <a:pt x="211137" y="257958"/>
                      <a:pt x="197633" y="271462"/>
                      <a:pt x="180975" y="271462"/>
                    </a:cubicBezTo>
                    <a:lnTo>
                      <a:pt x="105569" y="271462"/>
                    </a:lnTo>
                  </a:path>
                </a:pathLst>
              </a:custGeom>
              <a:noFill/>
              <a:ln w="30162">
                <a:solidFill>
                  <a:schemeClr val="accent3"/>
                </a:solidFill>
              </a:ln>
            </p:spPr>
          </p:sp>
          <p:sp>
            <p:nvSpPr>
              <p:cNvPr id="38" name="Freeform 38"/>
              <p:cNvSpPr/>
              <p:nvPr/>
            </p:nvSpPr>
            <p:spPr>
              <a:xfrm>
                <a:off x="5950744" y="3023393"/>
                <a:ext cx="90487" cy="90487"/>
              </a:xfrm>
              <a:custGeom>
                <a:avLst/>
                <a:gdLst/>
                <a:ahLst/>
                <a:cxnLst/>
                <a:rect l="l" t="t" r="r" b="b"/>
                <a:pathLst>
                  <a:path w="90487" h="90487">
                    <a:moveTo>
                      <a:pt x="0" y="45244"/>
                    </a:moveTo>
                    <a:cubicBezTo>
                      <a:pt x="0" y="70231"/>
                      <a:pt x="20256" y="90487"/>
                      <a:pt x="45244" y="90487"/>
                    </a:cubicBezTo>
                    <a:cubicBezTo>
                      <a:pt x="70231" y="90487"/>
                      <a:pt x="90487" y="70231"/>
                      <a:pt x="90487" y="45244"/>
                    </a:cubicBezTo>
                    <a:cubicBezTo>
                      <a:pt x="90487" y="20256"/>
                      <a:pt x="70231" y="0"/>
                      <a:pt x="45244" y="0"/>
                    </a:cubicBezTo>
                    <a:cubicBezTo>
                      <a:pt x="20256" y="0"/>
                      <a:pt x="0" y="20256"/>
                      <a:pt x="0" y="45244"/>
                    </a:cubicBezTo>
                  </a:path>
                </a:pathLst>
              </a:custGeom>
              <a:noFill/>
              <a:ln w="30162">
                <a:solidFill>
                  <a:schemeClr val="accent3"/>
                </a:solidFill>
              </a:ln>
            </p:spPr>
          </p:sp>
          <p:sp>
            <p:nvSpPr>
              <p:cNvPr id="39" name="Freeform 39"/>
              <p:cNvSpPr/>
              <p:nvPr/>
            </p:nvSpPr>
            <p:spPr>
              <a:xfrm>
                <a:off x="5950744" y="3113881"/>
                <a:ext cx="90487" cy="75406"/>
              </a:xfrm>
              <a:custGeom>
                <a:avLst/>
                <a:gdLst/>
                <a:ahLst/>
                <a:cxnLst/>
                <a:rect l="l" t="t" r="r" b="b"/>
                <a:pathLst>
                  <a:path w="90487" h="75406">
                    <a:moveTo>
                      <a:pt x="22622" y="0"/>
                    </a:moveTo>
                    <a:lnTo>
                      <a:pt x="0" y="75406"/>
                    </a:lnTo>
                    <a:lnTo>
                      <a:pt x="45244" y="52784"/>
                    </a:lnTo>
                    <a:lnTo>
                      <a:pt x="90487" y="75406"/>
                    </a:lnTo>
                    <a:lnTo>
                      <a:pt x="67865" y="0"/>
                    </a:lnTo>
                  </a:path>
                </a:pathLst>
              </a:custGeom>
              <a:noFill/>
              <a:ln w="30162">
                <a:solidFill>
                  <a:schemeClr val="accent3"/>
                </a:solidFill>
              </a:ln>
            </p:spPr>
          </p:sp>
        </p:grpSp>
        <p:sp>
          <p:nvSpPr>
            <p:cNvPr id="41" name="TextBox 41"/>
            <p:cNvSpPr txBox="1"/>
            <p:nvPr/>
          </p:nvSpPr>
          <p:spPr>
            <a:xfrm>
              <a:off x="6428232" y="2916555"/>
              <a:ext cx="1208684"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机构资质</a:t>
              </a:r>
            </a:p>
          </p:txBody>
        </p:sp>
        <p:sp>
          <p:nvSpPr>
            <p:cNvPr id="42" name="TextBox 42"/>
            <p:cNvSpPr txBox="1"/>
            <p:nvPr/>
          </p:nvSpPr>
          <p:spPr>
            <a:xfrm>
              <a:off x="5898642" y="3492818"/>
              <a:ext cx="2703766" cy="264033"/>
            </a:xfrm>
            <a:prstGeom prst="rect">
              <a:avLst/>
            </a:prstGeom>
            <a:noFill/>
            <a:ln>
              <a:noFill/>
            </a:ln>
          </p:spPr>
          <p:txBody>
            <a:bodyPr wrap="none" lIns="0" tIns="0" rIns="0" bIns="0" anchor="t" anchorCtr="0">
              <a:spAutoFit/>
            </a:bodyPr>
            <a:lstStyle/>
            <a:p>
              <a:pPr marL="145732" indent="-145732" algn="l">
                <a:buClr>
                  <a:schemeClr val="dk1"/>
                </a:buClr>
                <a:buSzTx/>
                <a:buFontTx/>
                <a:buChar char="•"/>
              </a:pPr>
              <a:r>
                <a:rPr lang="zh-CN" sz="1350" dirty="0">
                  <a:solidFill>
                    <a:schemeClr val="dk1"/>
                  </a:solidFill>
                  <a:latin typeface="+mn-lt"/>
                  <a:ea typeface="+mn-ea"/>
                  <a:cs typeface="+mn-cs"/>
                </a:rPr>
                <a:t>广东省电子化采购执行平台入库</a:t>
              </a:r>
            </a:p>
          </p:txBody>
        </p:sp>
        <p:sp>
          <p:nvSpPr>
            <p:cNvPr id="43" name="TextBox 43"/>
            <p:cNvSpPr txBox="1"/>
            <p:nvPr/>
          </p:nvSpPr>
          <p:spPr>
            <a:xfrm>
              <a:off x="5898642" y="3854768"/>
              <a:ext cx="3612452" cy="264033"/>
            </a:xfrm>
            <a:prstGeom prst="rect">
              <a:avLst/>
            </a:prstGeom>
            <a:noFill/>
            <a:ln>
              <a:noFill/>
            </a:ln>
          </p:spPr>
          <p:txBody>
            <a:bodyPr wrap="none" lIns="0" tIns="0" rIns="0" bIns="0" anchor="t" anchorCtr="0">
              <a:spAutoFit/>
            </a:bodyPr>
            <a:lstStyle/>
            <a:p>
              <a:pPr marL="145732" indent="-145732" algn="l">
                <a:buClr>
                  <a:schemeClr val="dk1"/>
                </a:buClr>
                <a:buSzTx/>
                <a:buFontTx/>
                <a:buChar char="•"/>
              </a:pPr>
              <a:r>
                <a:rPr lang="zh-CN" sz="1350" dirty="0">
                  <a:solidFill>
                    <a:schemeClr val="dk1"/>
                  </a:solidFill>
                  <a:latin typeface="+mn-lt"/>
                  <a:ea typeface="+mn-ea"/>
                  <a:cs typeface="+mn-cs"/>
                </a:rPr>
                <a:t>广东省国资委系统法律服务专业机构库入库</a:t>
              </a:r>
            </a:p>
          </p:txBody>
        </p:sp>
        <p:sp>
          <p:nvSpPr>
            <p:cNvPr id="44" name="TextBox 44"/>
            <p:cNvSpPr txBox="1"/>
            <p:nvPr/>
          </p:nvSpPr>
          <p:spPr>
            <a:xfrm>
              <a:off x="5898642" y="4216718"/>
              <a:ext cx="2703766" cy="264033"/>
            </a:xfrm>
            <a:prstGeom prst="rect">
              <a:avLst/>
            </a:prstGeom>
            <a:noFill/>
            <a:ln>
              <a:noFill/>
            </a:ln>
          </p:spPr>
          <p:txBody>
            <a:bodyPr wrap="none" lIns="0" tIns="0" rIns="0" bIns="0" anchor="t" anchorCtr="0">
              <a:spAutoFit/>
            </a:bodyPr>
            <a:lstStyle/>
            <a:p>
              <a:pPr marL="145732" indent="-145732" algn="l">
                <a:buClr>
                  <a:schemeClr val="dk1"/>
                </a:buClr>
                <a:buSzTx/>
                <a:buFontTx/>
                <a:buChar char="•"/>
              </a:pPr>
              <a:r>
                <a:rPr lang="zh-CN" sz="1350" dirty="0">
                  <a:solidFill>
                    <a:schemeClr val="dk1"/>
                  </a:solidFill>
                  <a:latin typeface="+mn-lt"/>
                  <a:ea typeface="+mn-ea"/>
                  <a:cs typeface="+mn-cs"/>
                </a:rPr>
                <a:t>政府法律服务定点采购项目入库</a:t>
              </a:r>
            </a:p>
          </p:txBody>
        </p:sp>
        <p:sp>
          <p:nvSpPr>
            <p:cNvPr id="45" name="TextBox 45"/>
            <p:cNvSpPr txBox="1"/>
            <p:nvPr/>
          </p:nvSpPr>
          <p:spPr>
            <a:xfrm>
              <a:off x="5898642" y="4578668"/>
              <a:ext cx="3067241" cy="264033"/>
            </a:xfrm>
            <a:prstGeom prst="rect">
              <a:avLst/>
            </a:prstGeom>
            <a:noFill/>
            <a:ln>
              <a:noFill/>
            </a:ln>
          </p:spPr>
          <p:txBody>
            <a:bodyPr wrap="none" lIns="0" tIns="0" rIns="0" bIns="0" anchor="t" anchorCtr="0">
              <a:spAutoFit/>
            </a:bodyPr>
            <a:lstStyle/>
            <a:p>
              <a:pPr marL="145732" indent="-145732" algn="l">
                <a:buClr>
                  <a:schemeClr val="dk1"/>
                </a:buClr>
                <a:buSzTx/>
                <a:buFontTx/>
                <a:buChar char="•"/>
              </a:pPr>
              <a:r>
                <a:rPr lang="zh-CN" sz="1350" dirty="0">
                  <a:solidFill>
                    <a:schemeClr val="dk1"/>
                  </a:solidFill>
                  <a:latin typeface="+mn-lt"/>
                  <a:ea typeface="+mn-ea"/>
                  <a:cs typeface="+mn-cs"/>
                </a:rPr>
                <a:t>惠城区特聘政府法律顾问备选库入库</a:t>
              </a:r>
            </a:p>
          </p:txBody>
        </p:sp>
        <p:sp>
          <p:nvSpPr>
            <p:cNvPr id="46" name="TextBox 46"/>
            <p:cNvSpPr txBox="1"/>
            <p:nvPr/>
          </p:nvSpPr>
          <p:spPr>
            <a:xfrm>
              <a:off x="5898642" y="4940618"/>
              <a:ext cx="3954589" cy="264033"/>
            </a:xfrm>
            <a:prstGeom prst="rect">
              <a:avLst/>
            </a:prstGeom>
            <a:noFill/>
            <a:ln>
              <a:noFill/>
            </a:ln>
          </p:spPr>
          <p:txBody>
            <a:bodyPr wrap="none" lIns="0" tIns="0" rIns="0" bIns="0" anchor="t" anchorCtr="0">
              <a:spAutoFit/>
            </a:bodyPr>
            <a:lstStyle/>
            <a:p>
              <a:pPr marL="153019" indent="-153019" algn="l">
                <a:buClr>
                  <a:schemeClr val="accent2"/>
                </a:buClr>
                <a:buSzTx/>
                <a:buFontTx/>
                <a:buChar char="•"/>
              </a:pPr>
              <a:r>
                <a:rPr lang="zh-CN" sz="1350" b="1" dirty="0">
                  <a:solidFill>
                    <a:schemeClr val="accent2"/>
                  </a:solidFill>
                  <a:latin typeface="+mn-lt"/>
                  <a:ea typeface="+mn-ea"/>
                  <a:cs typeface="+mn-cs"/>
                </a:rPr>
                <a:t>专利代理机构执业许可　• 商标代理机构资质</a:t>
              </a:r>
            </a:p>
          </p:txBody>
        </p:sp>
      </p:grpSp>
      <p:grpSp>
        <p:nvGrpSpPr>
          <p:cNvPr id="50" name="Group 50"/>
          <p:cNvGrpSpPr/>
          <p:nvPr/>
        </p:nvGrpSpPr>
        <p:grpSpPr>
          <a:xfrm>
            <a:off x="525018" y="5695950"/>
            <a:ext cx="11133582" cy="468439"/>
            <a:chOff x="525018" y="5695950"/>
            <a:chExt cx="11133582" cy="468439"/>
          </a:xfrm>
        </p:grpSpPr>
        <p:sp>
          <p:nvSpPr>
            <p:cNvPr id="48" name="Line 48"/>
            <p:cNvSpPr/>
            <p:nvPr/>
          </p:nvSpPr>
          <p:spPr>
            <a:xfrm>
              <a:off x="533400" y="5695950"/>
              <a:ext cx="11125200" cy="9525"/>
            </a:xfrm>
            <a:custGeom>
              <a:avLst/>
              <a:gdLst/>
              <a:ahLst/>
              <a:cxnLst/>
              <a:rect l="l" t="t" r="r" b="b"/>
              <a:pathLst>
                <a:path w="11125200" h="9525">
                  <a:moveTo>
                    <a:pt x="0" y="0"/>
                  </a:moveTo>
                  <a:lnTo>
                    <a:pt x="11125200" y="0"/>
                  </a:lnTo>
                </a:path>
              </a:pathLst>
            </a:custGeom>
            <a:noFill/>
            <a:ln w="19050">
              <a:solidFill>
                <a:schemeClr val="accent3"/>
              </a:solidFill>
            </a:ln>
          </p:spPr>
        </p:sp>
        <p:sp>
          <p:nvSpPr>
            <p:cNvPr id="49" name="TextBox 49"/>
            <p:cNvSpPr txBox="1"/>
            <p:nvPr/>
          </p:nvSpPr>
          <p:spPr>
            <a:xfrm>
              <a:off x="525018" y="5841682"/>
              <a:ext cx="5614264"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案件成果验证专业判断，机构准入验证持续服务能力。</a:t>
              </a:r>
            </a:p>
          </p:txBody>
        </p:sp>
      </p:grpSp>
      <p:grpSp>
        <p:nvGrpSpPr>
          <p:cNvPr id="54" name="Group 54"/>
          <p:cNvGrpSpPr/>
          <p:nvPr/>
        </p:nvGrpSpPr>
        <p:grpSpPr>
          <a:xfrm>
            <a:off x="528066" y="6286500"/>
            <a:ext cx="11135868" cy="387287"/>
            <a:chOff x="528066" y="6286500"/>
            <a:chExt cx="11135868" cy="387287"/>
          </a:xfrm>
        </p:grpSpPr>
        <p:sp>
          <p:nvSpPr>
            <p:cNvPr id="51" name="Line 51"/>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52" name="TextBox 52"/>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53" name="TextBox 53"/>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10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311468"/>
            <a:ext cx="11103102" cy="917067"/>
            <a:chOff x="536448" y="311468"/>
            <a:chExt cx="11103102" cy="917067"/>
          </a:xfrm>
        </p:grpSpPr>
        <p:sp>
          <p:nvSpPr>
            <p:cNvPr id="2" name="TextBox 2"/>
            <p:cNvSpPr txBox="1"/>
            <p:nvPr/>
          </p:nvSpPr>
          <p:spPr>
            <a:xfrm>
              <a:off x="545592" y="311468"/>
              <a:ext cx="1193223"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09 / CLIENTS</a:t>
              </a:r>
            </a:p>
          </p:txBody>
        </p:sp>
        <p:sp>
          <p:nvSpPr>
            <p:cNvPr id="3" name="TextBox 3"/>
            <p:cNvSpPr txBox="1"/>
            <p:nvPr/>
          </p:nvSpPr>
          <p:spPr>
            <a:xfrm>
              <a:off x="536448" y="612458"/>
              <a:ext cx="8046606"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多类型头部客户验证服务复杂组织的能力</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5" name="Group 15"/>
          <p:cNvGrpSpPr/>
          <p:nvPr/>
        </p:nvGrpSpPr>
        <p:grpSpPr>
          <a:xfrm>
            <a:off x="533400" y="1466850"/>
            <a:ext cx="1511808" cy="4343400"/>
            <a:chOff x="533400" y="1466850"/>
            <a:chExt cx="1511808" cy="4343400"/>
          </a:xfrm>
        </p:grpSpPr>
        <p:sp>
          <p:nvSpPr>
            <p:cNvPr id="6" name="Rectangle 6"/>
            <p:cNvSpPr/>
            <p:nvPr/>
          </p:nvSpPr>
          <p:spPr>
            <a:xfrm>
              <a:off x="533400" y="1466850"/>
              <a:ext cx="76200" cy="4343400"/>
            </a:xfrm>
            <a:prstGeom prst="rect">
              <a:avLst/>
            </a:prstGeom>
            <a:solidFill>
              <a:schemeClr val="accent2"/>
            </a:solidFill>
            <a:ln>
              <a:noFill/>
            </a:ln>
          </p:spPr>
        </p:sp>
        <p:grpSp>
          <p:nvGrpSpPr>
            <p:cNvPr id="11" name="Group 11"/>
            <p:cNvGrpSpPr/>
            <p:nvPr/>
          </p:nvGrpSpPr>
          <p:grpSpPr>
            <a:xfrm>
              <a:off x="885825" y="1647825"/>
              <a:ext cx="285751" cy="269875"/>
              <a:chOff x="885825" y="1647825"/>
              <a:chExt cx="285751" cy="269875"/>
            </a:xfrm>
          </p:grpSpPr>
          <p:sp>
            <p:nvSpPr>
              <p:cNvPr id="7" name="Freeform 7"/>
              <p:cNvSpPr/>
              <p:nvPr/>
            </p:nvSpPr>
            <p:spPr>
              <a:xfrm>
                <a:off x="885825" y="1711325"/>
                <a:ext cx="285751" cy="206375"/>
              </a:xfrm>
              <a:custGeom>
                <a:avLst/>
                <a:gdLst/>
                <a:ahLst/>
                <a:cxnLst/>
                <a:rect l="l" t="t" r="r" b="b"/>
                <a:pathLst>
                  <a:path w="285751" h="206375">
                    <a:moveTo>
                      <a:pt x="0" y="31750"/>
                    </a:moveTo>
                    <a:cubicBezTo>
                      <a:pt x="0" y="14215"/>
                      <a:pt x="14215" y="0"/>
                      <a:pt x="31750" y="0"/>
                    </a:cubicBezTo>
                    <a:lnTo>
                      <a:pt x="254001" y="0"/>
                    </a:lnTo>
                    <a:cubicBezTo>
                      <a:pt x="271536" y="0"/>
                      <a:pt x="285751" y="14215"/>
                      <a:pt x="285751" y="31750"/>
                    </a:cubicBezTo>
                    <a:lnTo>
                      <a:pt x="285751" y="174625"/>
                    </a:lnTo>
                    <a:cubicBezTo>
                      <a:pt x="285751" y="192160"/>
                      <a:pt x="271536" y="206375"/>
                      <a:pt x="254001" y="206375"/>
                    </a:cubicBezTo>
                    <a:lnTo>
                      <a:pt x="31750" y="206375"/>
                    </a:lnTo>
                    <a:cubicBezTo>
                      <a:pt x="14215" y="206375"/>
                      <a:pt x="0" y="192160"/>
                      <a:pt x="0" y="174625"/>
                    </a:cubicBezTo>
                    <a:lnTo>
                      <a:pt x="0" y="31750"/>
                    </a:lnTo>
                  </a:path>
                </a:pathLst>
              </a:custGeom>
              <a:noFill/>
              <a:ln w="31750">
                <a:solidFill>
                  <a:schemeClr val="accent2"/>
                </a:solidFill>
              </a:ln>
            </p:spPr>
          </p:sp>
          <p:sp>
            <p:nvSpPr>
              <p:cNvPr id="8" name="Freeform 8"/>
              <p:cNvSpPr/>
              <p:nvPr/>
            </p:nvSpPr>
            <p:spPr>
              <a:xfrm>
                <a:off x="965200" y="1647825"/>
                <a:ext cx="127000" cy="63500"/>
              </a:xfrm>
              <a:custGeom>
                <a:avLst/>
                <a:gdLst/>
                <a:ahLst/>
                <a:cxnLst/>
                <a:rect l="l" t="t" r="r" b="b"/>
                <a:pathLst>
                  <a:path w="127000" h="63500">
                    <a:moveTo>
                      <a:pt x="0" y="63500"/>
                    </a:moveTo>
                    <a:lnTo>
                      <a:pt x="0" y="31750"/>
                    </a:lnTo>
                    <a:cubicBezTo>
                      <a:pt x="0" y="14215"/>
                      <a:pt x="14215" y="0"/>
                      <a:pt x="31750" y="0"/>
                    </a:cubicBezTo>
                    <a:lnTo>
                      <a:pt x="95250" y="0"/>
                    </a:lnTo>
                    <a:cubicBezTo>
                      <a:pt x="112785" y="0"/>
                      <a:pt x="127000" y="14215"/>
                      <a:pt x="127000" y="31750"/>
                    </a:cubicBezTo>
                    <a:lnTo>
                      <a:pt x="127000" y="63500"/>
                    </a:lnTo>
                  </a:path>
                </a:pathLst>
              </a:custGeom>
              <a:noFill/>
              <a:ln w="31750">
                <a:solidFill>
                  <a:schemeClr val="accent2"/>
                </a:solidFill>
              </a:ln>
            </p:spPr>
          </p:sp>
          <p:sp>
            <p:nvSpPr>
              <p:cNvPr id="9" name="Freeform 9"/>
              <p:cNvSpPr/>
              <p:nvPr/>
            </p:nvSpPr>
            <p:spPr>
              <a:xfrm>
                <a:off x="1028700" y="1790700"/>
                <a:ext cx="9525" cy="9525"/>
              </a:xfrm>
              <a:custGeom>
                <a:avLst/>
                <a:gdLst/>
                <a:ahLst/>
                <a:cxnLst/>
                <a:rect l="l" t="t" r="r" b="b"/>
                <a:pathLst>
                  <a:path w="9525" h="9525">
                    <a:moveTo>
                      <a:pt x="0" y="0"/>
                    </a:moveTo>
                    <a:lnTo>
                      <a:pt x="0" y="159"/>
                    </a:lnTo>
                  </a:path>
                </a:pathLst>
              </a:custGeom>
              <a:noFill/>
              <a:ln w="31750">
                <a:solidFill>
                  <a:schemeClr val="accent2"/>
                </a:solidFill>
              </a:ln>
            </p:spPr>
          </p:sp>
          <p:sp>
            <p:nvSpPr>
              <p:cNvPr id="10" name="Freeform 10"/>
              <p:cNvSpPr/>
              <p:nvPr/>
            </p:nvSpPr>
            <p:spPr>
              <a:xfrm>
                <a:off x="885825" y="1806575"/>
                <a:ext cx="285751" cy="45285"/>
              </a:xfrm>
              <a:custGeom>
                <a:avLst/>
                <a:gdLst/>
                <a:ahLst/>
                <a:cxnLst/>
                <a:rect l="l" t="t" r="r" b="b"/>
                <a:pathLst>
                  <a:path w="285751" h="45285">
                    <a:moveTo>
                      <a:pt x="0" y="0"/>
                    </a:moveTo>
                    <a:cubicBezTo>
                      <a:pt x="89868" y="45285"/>
                      <a:pt x="195883" y="45285"/>
                      <a:pt x="285751" y="0"/>
                    </a:cubicBezTo>
                  </a:path>
                </a:pathLst>
              </a:custGeom>
              <a:noFill/>
              <a:ln w="31750">
                <a:solidFill>
                  <a:schemeClr val="accent2"/>
                </a:solidFill>
              </a:ln>
            </p:spPr>
          </p:sp>
        </p:grpSp>
        <p:sp>
          <p:nvSpPr>
            <p:cNvPr id="12" name="TextBox 12"/>
            <p:cNvSpPr txBox="1"/>
            <p:nvPr/>
          </p:nvSpPr>
          <p:spPr>
            <a:xfrm>
              <a:off x="827532" y="2249805"/>
              <a:ext cx="1141476" cy="810768"/>
            </a:xfrm>
            <a:prstGeom prst="rect">
              <a:avLst/>
            </a:prstGeom>
            <a:noFill/>
            <a:ln>
              <a:noFill/>
            </a:ln>
          </p:spPr>
          <p:txBody>
            <a:bodyPr wrap="none" lIns="0" tIns="0" rIns="0" bIns="0" anchor="t" anchorCtr="0">
              <a:spAutoFit/>
            </a:bodyPr>
            <a:lstStyle/>
            <a:p>
              <a:pPr algn="l">
                <a:lnSpc>
                  <a:spcPts val="3150"/>
                </a:lnSpc>
              </a:pPr>
              <a:r>
                <a:rPr lang="zh-CN" sz="2100" b="1" dirty="0">
                  <a:solidFill>
                    <a:schemeClr val="accent1"/>
                  </a:solidFill>
                  <a:latin typeface="+mn-lt"/>
                  <a:ea typeface="+mn-ea"/>
                  <a:cs typeface="+mn-cs"/>
                </a:rPr>
                <a:t>复杂组织</a:t>
              </a:r>
              <a:br/>
              <a:r>
                <a:rPr lang="zh-CN" sz="2100" b="1" dirty="0">
                  <a:solidFill>
                    <a:schemeClr val="accent1"/>
                  </a:solidFill>
                  <a:latin typeface="+mn-lt"/>
                  <a:ea typeface="+mn-ea"/>
                  <a:cs typeface="+mn-cs"/>
                </a:rPr>
                <a:t>持续选择</a:t>
              </a:r>
            </a:p>
          </p:txBody>
        </p:sp>
        <p:sp>
          <p:nvSpPr>
            <p:cNvPr id="13" name="TextBox 13"/>
            <p:cNvSpPr txBox="1"/>
            <p:nvPr/>
          </p:nvSpPr>
          <p:spPr>
            <a:xfrm>
              <a:off x="831342" y="3397568"/>
              <a:ext cx="1213866" cy="1235583"/>
            </a:xfrm>
            <a:prstGeom prst="rect">
              <a:avLst/>
            </a:prstGeom>
            <a:noFill/>
            <a:ln>
              <a:noFill/>
            </a:ln>
          </p:spPr>
          <p:txBody>
            <a:bodyPr wrap="none" lIns="0" tIns="0" rIns="0" bIns="0" anchor="t" anchorCtr="0">
              <a:spAutoFit/>
            </a:bodyPr>
            <a:lstStyle/>
            <a:p>
              <a:pPr algn="l">
                <a:lnSpc>
                  <a:spcPts val="2550"/>
                </a:lnSpc>
              </a:pPr>
              <a:r>
                <a:rPr lang="zh-CN" sz="1350" dirty="0">
                  <a:solidFill>
                    <a:schemeClr val="accent6"/>
                  </a:solidFill>
                  <a:latin typeface="+mn-lt"/>
                  <a:ea typeface="+mn-ea"/>
                  <a:cs typeface="+mn-cs"/>
                </a:rPr>
                <a:t>党政机关</a:t>
              </a:r>
              <a:br/>
              <a:r>
                <a:rPr lang="zh-CN" sz="1350" dirty="0">
                  <a:solidFill>
                    <a:schemeClr val="accent6"/>
                  </a:solidFill>
                  <a:latin typeface="+mn-lt"/>
                  <a:ea typeface="+mn-ea"/>
                  <a:cs typeface="+mn-cs"/>
                </a:rPr>
                <a:t>国有企业</a:t>
              </a:r>
              <a:br/>
              <a:r>
                <a:rPr lang="zh-CN" sz="1350" dirty="0">
                  <a:solidFill>
                    <a:schemeClr val="accent6"/>
                  </a:solidFill>
                  <a:latin typeface="+mn-lt"/>
                  <a:ea typeface="+mn-ea"/>
                  <a:cs typeface="+mn-cs"/>
                </a:rPr>
                <a:t>上市公司与外企</a:t>
              </a:r>
              <a:br/>
              <a:r>
                <a:rPr lang="zh-CN" sz="1350" dirty="0">
                  <a:solidFill>
                    <a:schemeClr val="accent6"/>
                  </a:solidFill>
                  <a:latin typeface="+mn-lt"/>
                  <a:ea typeface="+mn-ea"/>
                  <a:cs typeface="+mn-cs"/>
                </a:rPr>
                <a:t>大型民营企业</a:t>
              </a:r>
            </a:p>
          </p:txBody>
        </p:sp>
        <p:sp>
          <p:nvSpPr>
            <p:cNvPr id="14" name="TextBox 14"/>
            <p:cNvSpPr txBox="1"/>
            <p:nvPr/>
          </p:nvSpPr>
          <p:spPr>
            <a:xfrm>
              <a:off x="831342" y="5112068"/>
              <a:ext cx="913829" cy="549783"/>
            </a:xfrm>
            <a:prstGeom prst="rect">
              <a:avLst/>
            </a:prstGeom>
            <a:noFill/>
            <a:ln>
              <a:noFill/>
            </a:ln>
          </p:spPr>
          <p:txBody>
            <a:bodyPr wrap="none" lIns="0" tIns="0" rIns="0" bIns="0" anchor="t" anchorCtr="0">
              <a:spAutoFit/>
            </a:bodyPr>
            <a:lstStyle/>
            <a:p>
              <a:pPr algn="l">
                <a:lnSpc>
                  <a:spcPts val="2250"/>
                </a:lnSpc>
              </a:pPr>
              <a:r>
                <a:rPr lang="zh-CN" sz="1350" b="1" dirty="0">
                  <a:solidFill>
                    <a:schemeClr val="accent1"/>
                  </a:solidFill>
                  <a:latin typeface="+mn-lt"/>
                  <a:ea typeface="+mn-ea"/>
                  <a:cs typeface="+mn-cs"/>
                </a:rPr>
                <a:t>验证理解力</a:t>
              </a:r>
              <a:br/>
              <a:r>
                <a:rPr lang="zh-CN" sz="1350" b="1" dirty="0">
                  <a:solidFill>
                    <a:schemeClr val="accent1"/>
                  </a:solidFill>
                  <a:latin typeface="+mn-lt"/>
                  <a:ea typeface="+mn-ea"/>
                  <a:cs typeface="+mn-cs"/>
                </a:rPr>
                <a:t>与交付能力</a:t>
              </a:r>
            </a:p>
          </p:txBody>
        </p:sp>
      </p:grpSp>
      <p:grpSp>
        <p:nvGrpSpPr>
          <p:cNvPr id="19" name="Group 19"/>
          <p:cNvGrpSpPr/>
          <p:nvPr/>
        </p:nvGrpSpPr>
        <p:grpSpPr>
          <a:xfrm>
            <a:off x="2791968" y="1466850"/>
            <a:ext cx="2103882" cy="2905506"/>
            <a:chOff x="2791968" y="1466850"/>
            <a:chExt cx="2103882" cy="2905506"/>
          </a:xfrm>
        </p:grpSpPr>
        <p:sp>
          <p:nvSpPr>
            <p:cNvPr id="16" name="Line 16"/>
            <p:cNvSpPr/>
            <p:nvPr/>
          </p:nvSpPr>
          <p:spPr>
            <a:xfrm>
              <a:off x="2800350" y="1466850"/>
              <a:ext cx="2095500" cy="9525"/>
            </a:xfrm>
            <a:custGeom>
              <a:avLst/>
              <a:gdLst/>
              <a:ahLst/>
              <a:cxnLst/>
              <a:rect l="l" t="t" r="r" b="b"/>
              <a:pathLst>
                <a:path w="2095500" h="9525">
                  <a:moveTo>
                    <a:pt x="0" y="0"/>
                  </a:moveTo>
                  <a:lnTo>
                    <a:pt x="2095500" y="0"/>
                  </a:lnTo>
                </a:path>
              </a:pathLst>
            </a:custGeom>
            <a:noFill/>
            <a:ln w="47625">
              <a:solidFill>
                <a:schemeClr val="accent2"/>
              </a:solidFill>
            </a:ln>
          </p:spPr>
        </p:sp>
        <p:sp>
          <p:nvSpPr>
            <p:cNvPr id="17" name="TextBox 17"/>
            <p:cNvSpPr txBox="1"/>
            <p:nvPr/>
          </p:nvSpPr>
          <p:spPr>
            <a:xfrm>
              <a:off x="2791968" y="17078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党政机关</a:t>
              </a:r>
            </a:p>
          </p:txBody>
        </p:sp>
        <p:sp>
          <p:nvSpPr>
            <p:cNvPr id="18" name="TextBox 18"/>
            <p:cNvSpPr txBox="1"/>
            <p:nvPr/>
          </p:nvSpPr>
          <p:spPr>
            <a:xfrm>
              <a:off x="2794254" y="2194560"/>
              <a:ext cx="1688592" cy="2177796"/>
            </a:xfrm>
            <a:prstGeom prst="rect">
              <a:avLst/>
            </a:prstGeom>
            <a:noFill/>
            <a:ln>
              <a:noFill/>
            </a:ln>
          </p:spPr>
          <p:txBody>
            <a:bodyPr wrap="none" lIns="0" tIns="0" rIns="0" bIns="0" anchor="t" anchorCtr="0">
              <a:spAutoFit/>
            </a:bodyPr>
            <a:lstStyle/>
            <a:p>
              <a:pPr algn="l">
                <a:lnSpc>
                  <a:spcPts val="2550"/>
                </a:lnSpc>
              </a:pPr>
              <a:r>
                <a:rPr lang="zh-CN" sz="1200" dirty="0">
                  <a:solidFill>
                    <a:schemeClr val="dk1"/>
                  </a:solidFill>
                  <a:latin typeface="+mn-lt"/>
                  <a:ea typeface="+mn-ea"/>
                  <a:cs typeface="+mn-cs"/>
                </a:rPr>
                <a:t>广东省人大常委会</a:t>
              </a:r>
              <a:br/>
              <a:r>
                <a:rPr lang="zh-CN" sz="1200" dirty="0">
                  <a:solidFill>
                    <a:schemeClr val="dk1"/>
                  </a:solidFill>
                  <a:latin typeface="+mn-lt"/>
                  <a:ea typeface="+mn-ea"/>
                  <a:cs typeface="+mn-cs"/>
                </a:rPr>
                <a:t>广东省国资委</a:t>
              </a:r>
              <a:br/>
              <a:r>
                <a:rPr lang="zh-CN" sz="1200" dirty="0">
                  <a:solidFill>
                    <a:schemeClr val="dk1"/>
                  </a:solidFill>
                  <a:latin typeface="+mn-lt"/>
                  <a:ea typeface="+mn-ea"/>
                  <a:cs typeface="+mn-cs"/>
                </a:rPr>
                <a:t>中共惠州市委</a:t>
              </a:r>
              <a:br/>
              <a:r>
                <a:rPr lang="zh-CN" sz="1200" dirty="0">
                  <a:solidFill>
                    <a:schemeClr val="dk1"/>
                  </a:solidFill>
                  <a:latin typeface="+mn-lt"/>
                  <a:ea typeface="+mn-ea"/>
                  <a:cs typeface="+mn-cs"/>
                </a:rPr>
                <a:t>惠州市人民政府</a:t>
              </a:r>
              <a:br/>
              <a:r>
                <a:rPr lang="zh-CN" sz="1200" dirty="0">
                  <a:solidFill>
                    <a:schemeClr val="dk1"/>
                  </a:solidFill>
                  <a:latin typeface="+mn-lt"/>
                  <a:ea typeface="+mn-ea"/>
                  <a:cs typeface="+mn-cs"/>
                </a:rPr>
                <a:t>肇庆市人民政府</a:t>
              </a:r>
              <a:br/>
              <a:r>
                <a:rPr lang="zh-CN" sz="1200" dirty="0">
                  <a:solidFill>
                    <a:schemeClr val="dk1"/>
                  </a:solidFill>
                  <a:latin typeface="+mn-lt"/>
                  <a:ea typeface="+mn-ea"/>
                  <a:cs typeface="+mn-cs"/>
                </a:rPr>
                <a:t>惠州仲恺高新区管委会</a:t>
              </a:r>
              <a:br/>
              <a:r>
                <a:rPr lang="zh-CN" sz="1200" dirty="0">
                  <a:solidFill>
                    <a:schemeClr val="dk1"/>
                  </a:solidFill>
                  <a:latin typeface="+mn-lt"/>
                  <a:ea typeface="+mn-ea"/>
                  <a:cs typeface="+mn-cs"/>
                </a:rPr>
                <a:t>惠州大亚湾经开区管委会</a:t>
              </a:r>
            </a:p>
          </p:txBody>
        </p:sp>
      </p:grpSp>
      <p:grpSp>
        <p:nvGrpSpPr>
          <p:cNvPr id="23" name="Group 23"/>
          <p:cNvGrpSpPr/>
          <p:nvPr/>
        </p:nvGrpSpPr>
        <p:grpSpPr>
          <a:xfrm>
            <a:off x="5097018" y="1466850"/>
            <a:ext cx="2351532" cy="2581656"/>
            <a:chOff x="5097018" y="1466850"/>
            <a:chExt cx="2351532" cy="2581656"/>
          </a:xfrm>
        </p:grpSpPr>
        <p:sp>
          <p:nvSpPr>
            <p:cNvPr id="20" name="Line 20"/>
            <p:cNvSpPr/>
            <p:nvPr/>
          </p:nvSpPr>
          <p:spPr>
            <a:xfrm>
              <a:off x="5105400" y="1466850"/>
              <a:ext cx="2343150" cy="9525"/>
            </a:xfrm>
            <a:custGeom>
              <a:avLst/>
              <a:gdLst/>
              <a:ahLst/>
              <a:cxnLst/>
              <a:rect l="l" t="t" r="r" b="b"/>
              <a:pathLst>
                <a:path w="2343150" h="9525">
                  <a:moveTo>
                    <a:pt x="0" y="0"/>
                  </a:moveTo>
                  <a:lnTo>
                    <a:pt x="2343150" y="0"/>
                  </a:lnTo>
                </a:path>
              </a:pathLst>
            </a:custGeom>
            <a:noFill/>
            <a:ln w="47625">
              <a:solidFill>
                <a:schemeClr val="accent1"/>
              </a:solidFill>
            </a:ln>
          </p:spPr>
        </p:sp>
        <p:sp>
          <p:nvSpPr>
            <p:cNvPr id="21" name="TextBox 21"/>
            <p:cNvSpPr txBox="1"/>
            <p:nvPr/>
          </p:nvSpPr>
          <p:spPr>
            <a:xfrm>
              <a:off x="5097018" y="17078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国有企业</a:t>
              </a:r>
            </a:p>
          </p:txBody>
        </p:sp>
        <p:sp>
          <p:nvSpPr>
            <p:cNvPr id="22" name="TextBox 22"/>
            <p:cNvSpPr txBox="1"/>
            <p:nvPr/>
          </p:nvSpPr>
          <p:spPr>
            <a:xfrm>
              <a:off x="5099304" y="2194560"/>
              <a:ext cx="2145792" cy="1853946"/>
            </a:xfrm>
            <a:prstGeom prst="rect">
              <a:avLst/>
            </a:prstGeom>
            <a:noFill/>
            <a:ln>
              <a:noFill/>
            </a:ln>
          </p:spPr>
          <p:txBody>
            <a:bodyPr wrap="none" lIns="0" tIns="0" rIns="0" bIns="0" anchor="t" anchorCtr="0">
              <a:spAutoFit/>
            </a:bodyPr>
            <a:lstStyle/>
            <a:p>
              <a:pPr algn="l">
                <a:lnSpc>
                  <a:spcPts val="2550"/>
                </a:lnSpc>
              </a:pPr>
              <a:r>
                <a:rPr lang="zh-CN" sz="1200" dirty="0">
                  <a:solidFill>
                    <a:schemeClr val="dk1"/>
                  </a:solidFill>
                  <a:latin typeface="+mn-lt"/>
                  <a:ea typeface="+mn-ea"/>
                  <a:cs typeface="+mn-cs"/>
                </a:rPr>
                <a:t>广晟控股｜广新控股</a:t>
              </a:r>
              <a:br/>
              <a:r>
                <a:rPr lang="zh-CN" sz="1200" dirty="0">
                  <a:solidFill>
                    <a:schemeClr val="dk1"/>
                  </a:solidFill>
                  <a:latin typeface="+mn-lt"/>
                  <a:ea typeface="+mn-ea"/>
                  <a:cs typeface="+mn-cs"/>
                </a:rPr>
                <a:t>广东省农信联社</a:t>
              </a:r>
              <a:br/>
              <a:r>
                <a:rPr lang="zh-CN" sz="1200" dirty="0">
                  <a:solidFill>
                    <a:schemeClr val="dk1"/>
                  </a:solidFill>
                  <a:latin typeface="+mn-lt"/>
                  <a:ea typeface="+mn-ea"/>
                  <a:cs typeface="+mn-cs"/>
                </a:rPr>
                <a:t>中国人寿广东分公司｜信达资产</a:t>
              </a:r>
              <a:br/>
              <a:r>
                <a:rPr lang="zh-CN" sz="1200" dirty="0">
                  <a:solidFill>
                    <a:schemeClr val="dk1"/>
                  </a:solidFill>
                  <a:latin typeface="+mn-lt"/>
                  <a:ea typeface="+mn-ea"/>
                  <a:cs typeface="+mn-cs"/>
                </a:rPr>
                <a:t>中国银行｜建设银行｜农业银行</a:t>
              </a:r>
              <a:br/>
              <a:r>
                <a:rPr lang="zh-CN" sz="1200" dirty="0">
                  <a:solidFill>
                    <a:schemeClr val="dk1"/>
                  </a:solidFill>
                  <a:latin typeface="+mn-lt"/>
                  <a:ea typeface="+mn-ea"/>
                  <a:cs typeface="+mn-cs"/>
                </a:rPr>
                <a:t>中石油｜中海油</a:t>
              </a:r>
              <a:br/>
              <a:r>
                <a:rPr lang="zh-CN" sz="1200" dirty="0">
                  <a:solidFill>
                    <a:schemeClr val="dk1"/>
                  </a:solidFill>
                  <a:latin typeface="+mn-lt"/>
                  <a:ea typeface="+mn-ea"/>
                  <a:cs typeface="+mn-cs"/>
                </a:rPr>
                <a:t>惠州交投｜产投｜国投｜港投</a:t>
              </a:r>
            </a:p>
          </p:txBody>
        </p:sp>
      </p:grpSp>
      <p:grpSp>
        <p:nvGrpSpPr>
          <p:cNvPr id="27" name="Group 27"/>
          <p:cNvGrpSpPr/>
          <p:nvPr/>
        </p:nvGrpSpPr>
        <p:grpSpPr>
          <a:xfrm>
            <a:off x="7649718" y="1466850"/>
            <a:ext cx="1875282" cy="2257806"/>
            <a:chOff x="7649718" y="1466850"/>
            <a:chExt cx="1875282" cy="2257806"/>
          </a:xfrm>
        </p:grpSpPr>
        <p:sp>
          <p:nvSpPr>
            <p:cNvPr id="24" name="Line 24"/>
            <p:cNvSpPr/>
            <p:nvPr/>
          </p:nvSpPr>
          <p:spPr>
            <a:xfrm>
              <a:off x="7658100" y="1466850"/>
              <a:ext cx="1866900" cy="9525"/>
            </a:xfrm>
            <a:custGeom>
              <a:avLst/>
              <a:gdLst/>
              <a:ahLst/>
              <a:cxnLst/>
              <a:rect l="l" t="t" r="r" b="b"/>
              <a:pathLst>
                <a:path w="1866900" h="9525">
                  <a:moveTo>
                    <a:pt x="0" y="0"/>
                  </a:moveTo>
                  <a:lnTo>
                    <a:pt x="1866900" y="0"/>
                  </a:lnTo>
                </a:path>
              </a:pathLst>
            </a:custGeom>
            <a:noFill/>
            <a:ln w="47625">
              <a:solidFill>
                <a:schemeClr val="accent3"/>
              </a:solidFill>
            </a:ln>
          </p:spPr>
        </p:sp>
        <p:sp>
          <p:nvSpPr>
            <p:cNvPr id="25" name="TextBox 25"/>
            <p:cNvSpPr txBox="1"/>
            <p:nvPr/>
          </p:nvSpPr>
          <p:spPr>
            <a:xfrm>
              <a:off x="7649718" y="1707832"/>
              <a:ext cx="1649368"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上市公司及外企</a:t>
              </a:r>
            </a:p>
          </p:txBody>
        </p:sp>
        <p:sp>
          <p:nvSpPr>
            <p:cNvPr id="26" name="TextBox 26"/>
            <p:cNvSpPr txBox="1"/>
            <p:nvPr/>
          </p:nvSpPr>
          <p:spPr>
            <a:xfrm>
              <a:off x="7652004" y="2194560"/>
              <a:ext cx="1536192" cy="1530096"/>
            </a:xfrm>
            <a:prstGeom prst="rect">
              <a:avLst/>
            </a:prstGeom>
            <a:noFill/>
            <a:ln>
              <a:noFill/>
            </a:ln>
          </p:spPr>
          <p:txBody>
            <a:bodyPr wrap="none" lIns="0" tIns="0" rIns="0" bIns="0" anchor="t" anchorCtr="0">
              <a:spAutoFit/>
            </a:bodyPr>
            <a:lstStyle/>
            <a:p>
              <a:pPr algn="l">
                <a:lnSpc>
                  <a:spcPts val="2550"/>
                </a:lnSpc>
              </a:pPr>
              <a:r>
                <a:rPr lang="zh-CN" sz="1200" dirty="0">
                  <a:solidFill>
                    <a:schemeClr val="dk1"/>
                  </a:solidFill>
                  <a:latin typeface="+mn-lt"/>
                  <a:ea typeface="+mn-ea"/>
                  <a:cs typeface="+mn-cs"/>
                </a:rPr>
                <a:t>中海壳牌｜伯恩光学</a:t>
              </a:r>
              <a:br/>
              <a:r>
                <a:rPr lang="zh-CN" sz="1200" dirty="0">
                  <a:solidFill>
                    <a:schemeClr val="dk1"/>
                  </a:solidFill>
                  <a:latin typeface="+mn-lt"/>
                  <a:ea typeface="+mn-ea"/>
                  <a:cs typeface="+mn-cs"/>
                </a:rPr>
                <a:t>碧桂园｜华阳集团</a:t>
              </a:r>
              <a:br/>
              <a:r>
                <a:rPr lang="zh-CN" sz="1200" dirty="0">
                  <a:solidFill>
                    <a:schemeClr val="dk1"/>
                  </a:solidFill>
                  <a:latin typeface="+mn-lt"/>
                  <a:ea typeface="+mn-ea"/>
                  <a:cs typeface="+mn-cs"/>
                </a:rPr>
                <a:t>招商蛇口｜亿纬锂能</a:t>
              </a:r>
              <a:br/>
              <a:r>
                <a:rPr lang="zh-CN" sz="1200" dirty="0">
                  <a:solidFill>
                    <a:schemeClr val="dk1"/>
                  </a:solidFill>
                  <a:latin typeface="+mn-lt"/>
                  <a:ea typeface="+mn-ea"/>
                  <a:cs typeface="+mn-cs"/>
                </a:rPr>
                <a:t>TCL科技｜德赛西威</a:t>
              </a:r>
              <a:br/>
              <a:r>
                <a:rPr lang="zh-CN" sz="1200" dirty="0">
                  <a:solidFill>
                    <a:schemeClr val="dk1"/>
                  </a:solidFill>
                  <a:latin typeface="+mn-lt"/>
                  <a:ea typeface="+mn-ea"/>
                  <a:cs typeface="+mn-cs"/>
                </a:rPr>
                <a:t>富力地产｜万科｜保利</a:t>
              </a:r>
            </a:p>
          </p:txBody>
        </p:sp>
      </p:grpSp>
      <p:grpSp>
        <p:nvGrpSpPr>
          <p:cNvPr id="31" name="Group 31"/>
          <p:cNvGrpSpPr/>
          <p:nvPr/>
        </p:nvGrpSpPr>
        <p:grpSpPr>
          <a:xfrm>
            <a:off x="9726168" y="1466850"/>
            <a:ext cx="1932432" cy="2581656"/>
            <a:chOff x="9726168" y="1466850"/>
            <a:chExt cx="1932432" cy="2581656"/>
          </a:xfrm>
        </p:grpSpPr>
        <p:sp>
          <p:nvSpPr>
            <p:cNvPr id="28" name="Line 28"/>
            <p:cNvSpPr/>
            <p:nvPr/>
          </p:nvSpPr>
          <p:spPr>
            <a:xfrm>
              <a:off x="9734550" y="1466850"/>
              <a:ext cx="1924050" cy="9525"/>
            </a:xfrm>
            <a:custGeom>
              <a:avLst/>
              <a:gdLst/>
              <a:ahLst/>
              <a:cxnLst/>
              <a:rect l="l" t="t" r="r" b="b"/>
              <a:pathLst>
                <a:path w="1924050" h="9525">
                  <a:moveTo>
                    <a:pt x="0" y="0"/>
                  </a:moveTo>
                  <a:lnTo>
                    <a:pt x="1924050" y="0"/>
                  </a:lnTo>
                </a:path>
              </a:pathLst>
            </a:custGeom>
            <a:noFill/>
            <a:ln w="47625">
              <a:solidFill>
                <a:srgbClr val="607487"/>
              </a:solidFill>
            </a:ln>
          </p:spPr>
        </p:sp>
        <p:sp>
          <p:nvSpPr>
            <p:cNvPr id="29" name="TextBox 29"/>
            <p:cNvSpPr txBox="1"/>
            <p:nvPr/>
          </p:nvSpPr>
          <p:spPr>
            <a:xfrm>
              <a:off x="9726168" y="17078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大型民企</a:t>
              </a:r>
            </a:p>
          </p:txBody>
        </p:sp>
        <p:sp>
          <p:nvSpPr>
            <p:cNvPr id="30" name="TextBox 30"/>
            <p:cNvSpPr txBox="1"/>
            <p:nvPr/>
          </p:nvSpPr>
          <p:spPr>
            <a:xfrm>
              <a:off x="9728454" y="2194560"/>
              <a:ext cx="1383792" cy="1853946"/>
            </a:xfrm>
            <a:prstGeom prst="rect">
              <a:avLst/>
            </a:prstGeom>
            <a:noFill/>
            <a:ln>
              <a:noFill/>
            </a:ln>
          </p:spPr>
          <p:txBody>
            <a:bodyPr wrap="none" lIns="0" tIns="0" rIns="0" bIns="0" anchor="t" anchorCtr="0">
              <a:spAutoFit/>
            </a:bodyPr>
            <a:lstStyle/>
            <a:p>
              <a:pPr algn="l">
                <a:lnSpc>
                  <a:spcPts val="2550"/>
                </a:lnSpc>
              </a:pPr>
              <a:r>
                <a:rPr lang="zh-CN" sz="1200" dirty="0">
                  <a:solidFill>
                    <a:schemeClr val="dk1"/>
                  </a:solidFill>
                  <a:latin typeface="+mn-lt"/>
                  <a:ea typeface="+mn-ea"/>
                  <a:cs typeface="+mn-cs"/>
                </a:rPr>
                <a:t>雷诺医疗｜麦卡科技</a:t>
              </a:r>
              <a:br/>
              <a:r>
                <a:rPr lang="zh-CN" sz="1200" dirty="0">
                  <a:solidFill>
                    <a:schemeClr val="dk1"/>
                  </a:solidFill>
                  <a:latin typeface="+mn-lt"/>
                  <a:ea typeface="+mn-ea"/>
                  <a:cs typeface="+mn-cs"/>
                </a:rPr>
                <a:t>德力环境｜新峰药业</a:t>
              </a:r>
              <a:br/>
              <a:r>
                <a:rPr lang="zh-CN" sz="1200" dirty="0">
                  <a:solidFill>
                    <a:schemeClr val="dk1"/>
                  </a:solidFill>
                  <a:latin typeface="+mn-lt"/>
                  <a:ea typeface="+mn-ea"/>
                  <a:cs typeface="+mn-cs"/>
                </a:rPr>
                <a:t>威林科技｜永维电子</a:t>
              </a:r>
              <a:br/>
              <a:r>
                <a:rPr lang="zh-CN" sz="1200" dirty="0">
                  <a:solidFill>
                    <a:schemeClr val="dk1"/>
                  </a:solidFill>
                  <a:latin typeface="+mn-lt"/>
                  <a:ea typeface="+mn-ea"/>
                  <a:cs typeface="+mn-cs"/>
                </a:rPr>
                <a:t>正德智控｜大安控股</a:t>
              </a:r>
              <a:br/>
              <a:r>
                <a:rPr lang="zh-CN" sz="1200" dirty="0">
                  <a:solidFill>
                    <a:schemeClr val="dk1"/>
                  </a:solidFill>
                  <a:latin typeface="+mn-lt"/>
                  <a:ea typeface="+mn-ea"/>
                  <a:cs typeface="+mn-cs"/>
                </a:rPr>
                <a:t>前海启航供应链</a:t>
              </a:r>
              <a:br/>
              <a:r>
                <a:rPr lang="zh-CN" sz="1200" dirty="0">
                  <a:solidFill>
                    <a:schemeClr val="dk1"/>
                  </a:solidFill>
                  <a:latin typeface="+mn-lt"/>
                  <a:ea typeface="+mn-ea"/>
                  <a:cs typeface="+mn-cs"/>
                </a:rPr>
                <a:t>首创水务等</a:t>
              </a:r>
            </a:p>
          </p:txBody>
        </p:sp>
      </p:grpSp>
      <p:grpSp>
        <p:nvGrpSpPr>
          <p:cNvPr id="33" name="Group 33"/>
          <p:cNvGrpSpPr/>
          <p:nvPr/>
        </p:nvGrpSpPr>
        <p:grpSpPr>
          <a:xfrm>
            <a:off x="2791968" y="5727382"/>
            <a:ext cx="7946555" cy="322707"/>
            <a:chOff x="2791968" y="5727382"/>
            <a:chExt cx="7946555" cy="322707"/>
          </a:xfrm>
        </p:grpSpPr>
        <p:sp>
          <p:nvSpPr>
            <p:cNvPr id="32" name="TextBox 32"/>
            <p:cNvSpPr txBox="1"/>
            <p:nvPr/>
          </p:nvSpPr>
          <p:spPr>
            <a:xfrm>
              <a:off x="2791968" y="5727382"/>
              <a:ext cx="7946555" cy="322707"/>
            </a:xfrm>
            <a:prstGeom prst="rect">
              <a:avLst/>
            </a:prstGeom>
            <a:noFill/>
            <a:ln>
              <a:noFill/>
            </a:ln>
          </p:spPr>
          <p:txBody>
            <a:bodyPr wrap="none" lIns="0" tIns="0" rIns="0" bIns="0" anchor="t" anchorCtr="0">
              <a:spAutoFit/>
            </a:bodyPr>
            <a:lstStyle/>
            <a:p>
              <a:pPr algn="l"/>
              <a:r>
                <a:rPr lang="zh-CN" sz="1650" b="1" dirty="0">
                  <a:solidFill>
                    <a:schemeClr val="accent2"/>
                  </a:solidFill>
                  <a:latin typeface="+mn-lt"/>
                  <a:ea typeface="+mn-ea"/>
                  <a:cs typeface="+mn-cs"/>
                </a:rPr>
                <a:t>多行业、多组织形态的长期服务经验，为知识产权专项协作提供可复用底座。</a:t>
              </a:r>
            </a:p>
          </p:txBody>
        </p:sp>
      </p:grpSp>
      <p:grpSp>
        <p:nvGrpSpPr>
          <p:cNvPr id="37" name="Group 37"/>
          <p:cNvGrpSpPr/>
          <p:nvPr/>
        </p:nvGrpSpPr>
        <p:grpSpPr>
          <a:xfrm>
            <a:off x="528066" y="6286500"/>
            <a:ext cx="11135868" cy="387287"/>
            <a:chOff x="528066" y="6286500"/>
            <a:chExt cx="11135868" cy="387287"/>
          </a:xfrm>
        </p:grpSpPr>
        <p:sp>
          <p:nvSpPr>
            <p:cNvPr id="34" name="Line 34"/>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5" name="TextBox 35"/>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6" name="TextBox 36"/>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11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3">
            <a:alphaModFix amt="25000"/>
          </a:blip>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F2942">
              <a:alpha val="74000"/>
            </a:srgbClr>
          </a:solidFill>
          <a:ln>
            <a:noFill/>
          </a:ln>
        </p:spPr>
      </p:sp>
      <p:sp>
        <p:nvSpPr>
          <p:cNvPr id="4" name="Rectangle 4"/>
          <p:cNvSpPr/>
          <p:nvPr/>
        </p:nvSpPr>
        <p:spPr>
          <a:xfrm>
            <a:off x="0" y="0"/>
            <a:ext cx="171450" cy="6858000"/>
          </a:xfrm>
          <a:prstGeom prst="rect">
            <a:avLst/>
          </a:prstGeom>
          <a:solidFill>
            <a:schemeClr val="accent2"/>
          </a:solidFill>
          <a:ln>
            <a:noFill/>
          </a:ln>
        </p:spPr>
      </p:sp>
      <p:grpSp>
        <p:nvGrpSpPr>
          <p:cNvPr id="7" name="Group 7"/>
          <p:cNvGrpSpPr/>
          <p:nvPr/>
        </p:nvGrpSpPr>
        <p:grpSpPr>
          <a:xfrm>
            <a:off x="676656" y="635318"/>
            <a:ext cx="1714500" cy="646366"/>
            <a:chOff x="676656" y="635318"/>
            <a:chExt cx="1714500" cy="646366"/>
          </a:xfrm>
        </p:grpSpPr>
        <p:sp>
          <p:nvSpPr>
            <p:cNvPr id="5" name="TextBox 5"/>
            <p:cNvSpPr txBox="1"/>
            <p:nvPr/>
          </p:nvSpPr>
          <p:spPr>
            <a:xfrm>
              <a:off x="678942" y="635318"/>
              <a:ext cx="628673"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PART 2</a:t>
              </a:r>
            </a:p>
          </p:txBody>
        </p:sp>
        <p:sp>
          <p:nvSpPr>
            <p:cNvPr id="6" name="TextBox 6"/>
            <p:cNvSpPr txBox="1"/>
            <p:nvPr/>
          </p:nvSpPr>
          <p:spPr>
            <a:xfrm>
              <a:off x="676656" y="929640"/>
              <a:ext cx="1714500" cy="352044"/>
            </a:xfrm>
            <a:prstGeom prst="rect">
              <a:avLst/>
            </a:prstGeom>
            <a:noFill/>
            <a:ln>
              <a:noFill/>
            </a:ln>
          </p:spPr>
          <p:txBody>
            <a:bodyPr wrap="none" lIns="0" tIns="0" rIns="0" bIns="0" anchor="t" anchorCtr="0">
              <a:spAutoFit/>
            </a:bodyPr>
            <a:lstStyle/>
            <a:p>
              <a:pPr algn="l"/>
              <a:r>
                <a:rPr lang="zh-CN" sz="1800" dirty="0">
                  <a:solidFill>
                    <a:srgbClr val="FFFFFF"/>
                  </a:solidFill>
                  <a:latin typeface="+mn-lt"/>
                  <a:ea typeface="+mn-ea"/>
                  <a:cs typeface="+mn-cs"/>
                </a:rPr>
                <a:t>知识产权部介绍</a:t>
              </a:r>
            </a:p>
          </p:txBody>
        </p:sp>
      </p:grpSp>
      <p:grpSp>
        <p:nvGrpSpPr>
          <p:cNvPr id="10" name="Group 10"/>
          <p:cNvGrpSpPr/>
          <p:nvPr/>
        </p:nvGrpSpPr>
        <p:grpSpPr>
          <a:xfrm>
            <a:off x="669036" y="1777365"/>
            <a:ext cx="8022336" cy="1599819"/>
            <a:chOff x="669036" y="1777365"/>
            <a:chExt cx="8022336" cy="1599819"/>
          </a:xfrm>
        </p:grpSpPr>
        <p:sp>
          <p:nvSpPr>
            <p:cNvPr id="8" name="TextBox 8"/>
            <p:cNvSpPr txBox="1"/>
            <p:nvPr/>
          </p:nvSpPr>
          <p:spPr>
            <a:xfrm>
              <a:off x="669036" y="1777365"/>
              <a:ext cx="5314188" cy="1235964"/>
            </a:xfrm>
            <a:prstGeom prst="rect">
              <a:avLst/>
            </a:prstGeom>
            <a:noFill/>
            <a:ln>
              <a:noFill/>
            </a:ln>
          </p:spPr>
          <p:txBody>
            <a:bodyPr wrap="none" lIns="0" tIns="0" rIns="0" bIns="0" anchor="t" anchorCtr="0">
              <a:spAutoFit/>
            </a:bodyPr>
            <a:lstStyle/>
            <a:p>
              <a:pPr algn="l">
                <a:lnSpc>
                  <a:spcPts val="4650"/>
                </a:lnSpc>
              </a:pPr>
              <a:r>
                <a:rPr lang="zh-CN" sz="3300" b="1" dirty="0">
                  <a:solidFill>
                    <a:srgbClr val="FFFFFF"/>
                  </a:solidFill>
                  <a:latin typeface="+mn-lt"/>
                  <a:ea typeface="+mn-ea"/>
                  <a:cs typeface="+mn-cs"/>
                </a:rPr>
                <a:t>从确权到维权</a:t>
              </a:r>
              <a:br/>
              <a:r>
                <a:rPr lang="zh-CN" sz="3300" b="1" dirty="0">
                  <a:solidFill>
                    <a:srgbClr val="FFFFFF"/>
                  </a:solidFill>
                  <a:latin typeface="+mn-lt"/>
                  <a:ea typeface="+mn-ea"/>
                  <a:cs typeface="+mn-cs"/>
                </a:rPr>
                <a:t>知识产权部提供一体化服务</a:t>
              </a:r>
            </a:p>
          </p:txBody>
        </p:sp>
        <p:sp>
          <p:nvSpPr>
            <p:cNvPr id="9" name="TextBox 9"/>
            <p:cNvSpPr txBox="1"/>
            <p:nvPr/>
          </p:nvSpPr>
          <p:spPr>
            <a:xfrm>
              <a:off x="676656" y="3025140"/>
              <a:ext cx="8014716" cy="352044"/>
            </a:xfrm>
            <a:prstGeom prst="rect">
              <a:avLst/>
            </a:prstGeom>
            <a:noFill/>
            <a:ln>
              <a:noFill/>
            </a:ln>
          </p:spPr>
          <p:txBody>
            <a:bodyPr wrap="none" lIns="0" tIns="0" rIns="0" bIns="0" anchor="t" anchorCtr="0">
              <a:spAutoFit/>
            </a:bodyPr>
            <a:lstStyle/>
            <a:p>
              <a:pPr algn="l"/>
              <a:r>
                <a:rPr lang="zh-CN" sz="1800" dirty="0">
                  <a:solidFill>
                    <a:srgbClr val="D5DDE3"/>
                  </a:solidFill>
                  <a:latin typeface="+mn-lt"/>
                  <a:ea typeface="+mn-ea"/>
                  <a:cs typeface="+mn-cs"/>
                </a:rPr>
                <a:t>一个团队对接，覆盖创新成果从形成、确权、运营到争议解决的完整周期。</a:t>
              </a:r>
            </a:p>
          </p:txBody>
        </p:sp>
      </p:grpSp>
      <p:grpSp>
        <p:nvGrpSpPr>
          <p:cNvPr id="38" name="Group 38"/>
          <p:cNvGrpSpPr/>
          <p:nvPr/>
        </p:nvGrpSpPr>
        <p:grpSpPr>
          <a:xfrm>
            <a:off x="1005992" y="3901440"/>
            <a:ext cx="10180015" cy="1208723"/>
            <a:chOff x="1005992" y="3901440"/>
            <a:chExt cx="10180015" cy="1208723"/>
          </a:xfrm>
        </p:grpSpPr>
        <p:sp>
          <p:nvSpPr>
            <p:cNvPr id="11" name="Line 11"/>
            <p:cNvSpPr/>
            <p:nvPr/>
          </p:nvSpPr>
          <p:spPr>
            <a:xfrm>
              <a:off x="1333500" y="4514850"/>
              <a:ext cx="9525000" cy="9525"/>
            </a:xfrm>
            <a:custGeom>
              <a:avLst/>
              <a:gdLst/>
              <a:ahLst/>
              <a:cxnLst/>
              <a:rect l="l" t="t" r="r" b="b"/>
              <a:pathLst>
                <a:path w="9525000" h="9525">
                  <a:moveTo>
                    <a:pt x="0" y="0"/>
                  </a:moveTo>
                  <a:lnTo>
                    <a:pt x="9525000" y="0"/>
                  </a:lnTo>
                </a:path>
              </a:pathLst>
            </a:custGeom>
            <a:noFill/>
            <a:ln w="47625">
              <a:solidFill>
                <a:schemeClr val="accent2"/>
              </a:solidFill>
            </a:ln>
          </p:spPr>
        </p:sp>
        <p:sp>
          <p:nvSpPr>
            <p:cNvPr id="12" name="Ellipse 12"/>
            <p:cNvSpPr/>
            <p:nvPr/>
          </p:nvSpPr>
          <p:spPr>
            <a:xfrm>
              <a:off x="1314450" y="4305300"/>
              <a:ext cx="419100" cy="419100"/>
            </a:xfrm>
            <a:prstGeom prst="ellipse">
              <a:avLst/>
            </a:prstGeom>
            <a:solidFill>
              <a:schemeClr val="accent2"/>
            </a:solidFill>
            <a:ln w="28575">
              <a:solidFill>
                <a:srgbClr val="FFFFFF"/>
              </a:solidFill>
            </a:ln>
          </p:spPr>
        </p:sp>
        <p:sp>
          <p:nvSpPr>
            <p:cNvPr id="13" name="Ellipse 13"/>
            <p:cNvSpPr/>
            <p:nvPr/>
          </p:nvSpPr>
          <p:spPr>
            <a:xfrm>
              <a:off x="4343400" y="4305300"/>
              <a:ext cx="419100" cy="419100"/>
            </a:xfrm>
            <a:prstGeom prst="ellipse">
              <a:avLst/>
            </a:prstGeom>
            <a:solidFill>
              <a:schemeClr val="accent1"/>
            </a:solidFill>
            <a:ln w="28575">
              <a:solidFill>
                <a:schemeClr val="accent3"/>
              </a:solidFill>
            </a:ln>
          </p:spPr>
        </p:sp>
        <p:sp>
          <p:nvSpPr>
            <p:cNvPr id="14" name="Ellipse 14"/>
            <p:cNvSpPr/>
            <p:nvPr/>
          </p:nvSpPr>
          <p:spPr>
            <a:xfrm>
              <a:off x="7372350" y="4305300"/>
              <a:ext cx="419100" cy="419100"/>
            </a:xfrm>
            <a:prstGeom prst="ellipse">
              <a:avLst/>
            </a:prstGeom>
            <a:solidFill>
              <a:schemeClr val="accent1"/>
            </a:solidFill>
            <a:ln w="28575">
              <a:solidFill>
                <a:schemeClr val="accent3"/>
              </a:solidFill>
            </a:ln>
          </p:spPr>
        </p:sp>
        <p:sp>
          <p:nvSpPr>
            <p:cNvPr id="15" name="Ellipse 15"/>
            <p:cNvSpPr/>
            <p:nvPr/>
          </p:nvSpPr>
          <p:spPr>
            <a:xfrm>
              <a:off x="10458450" y="4305300"/>
              <a:ext cx="419100" cy="419100"/>
            </a:xfrm>
            <a:prstGeom prst="ellipse">
              <a:avLst/>
            </a:prstGeom>
            <a:solidFill>
              <a:schemeClr val="accent2"/>
            </a:solidFill>
            <a:ln w="28575">
              <a:solidFill>
                <a:srgbClr val="FFFFFF"/>
              </a:solidFill>
            </a:ln>
          </p:spPr>
        </p:sp>
        <p:sp>
          <p:nvSpPr>
            <p:cNvPr id="16" name="TextBox 16"/>
            <p:cNvSpPr txBox="1"/>
            <p:nvPr/>
          </p:nvSpPr>
          <p:spPr>
            <a:xfrm>
              <a:off x="1005992" y="3901440"/>
              <a:ext cx="103601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确权布局</a:t>
              </a:r>
            </a:p>
          </p:txBody>
        </p:sp>
        <p:sp>
          <p:nvSpPr>
            <p:cNvPr id="17" name="TextBox 17"/>
            <p:cNvSpPr txBox="1"/>
            <p:nvPr/>
          </p:nvSpPr>
          <p:spPr>
            <a:xfrm>
              <a:off x="4034942" y="3901440"/>
              <a:ext cx="103601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许可运营</a:t>
              </a:r>
            </a:p>
          </p:txBody>
        </p:sp>
        <p:sp>
          <p:nvSpPr>
            <p:cNvPr id="18" name="TextBox 18"/>
            <p:cNvSpPr txBox="1"/>
            <p:nvPr/>
          </p:nvSpPr>
          <p:spPr>
            <a:xfrm>
              <a:off x="7063892" y="3901440"/>
              <a:ext cx="103601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合规建设</a:t>
              </a:r>
            </a:p>
          </p:txBody>
        </p:sp>
        <p:sp>
          <p:nvSpPr>
            <p:cNvPr id="19" name="TextBox 19"/>
            <p:cNvSpPr txBox="1"/>
            <p:nvPr/>
          </p:nvSpPr>
          <p:spPr>
            <a:xfrm>
              <a:off x="10149992" y="3901440"/>
              <a:ext cx="103601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争议解决</a:t>
              </a:r>
            </a:p>
          </p:txBody>
        </p:sp>
        <p:grpSp>
          <p:nvGrpSpPr>
            <p:cNvPr id="23" name="Group 23"/>
            <p:cNvGrpSpPr/>
            <p:nvPr/>
          </p:nvGrpSpPr>
          <p:grpSpPr>
            <a:xfrm>
              <a:off x="1395412" y="4843462"/>
              <a:ext cx="257175" cy="257175"/>
              <a:chOff x="1395412" y="4843462"/>
              <a:chExt cx="257175" cy="257175"/>
            </a:xfrm>
          </p:grpSpPr>
          <p:sp>
            <p:nvSpPr>
              <p:cNvPr id="20" name="Freeform 20"/>
              <p:cNvSpPr/>
              <p:nvPr/>
            </p:nvSpPr>
            <p:spPr>
              <a:xfrm>
                <a:off x="1395412" y="4843462"/>
                <a:ext cx="257175" cy="128588"/>
              </a:xfrm>
              <a:custGeom>
                <a:avLst/>
                <a:gdLst/>
                <a:ahLst/>
                <a:cxnLst/>
                <a:rect l="l" t="t" r="r" b="b"/>
                <a:pathLst>
                  <a:path w="257175" h="128588">
                    <a:moveTo>
                      <a:pt x="0" y="128588"/>
                    </a:moveTo>
                    <a:lnTo>
                      <a:pt x="14288" y="128588"/>
                    </a:lnTo>
                    <a:moveTo>
                      <a:pt x="128588" y="0"/>
                    </a:moveTo>
                    <a:lnTo>
                      <a:pt x="128588" y="14288"/>
                    </a:lnTo>
                    <a:moveTo>
                      <a:pt x="242888" y="128588"/>
                    </a:moveTo>
                    <a:lnTo>
                      <a:pt x="257175" y="128588"/>
                    </a:lnTo>
                    <a:moveTo>
                      <a:pt x="37148" y="37147"/>
                    </a:moveTo>
                    <a:lnTo>
                      <a:pt x="47149" y="47149"/>
                    </a:lnTo>
                    <a:moveTo>
                      <a:pt x="220027" y="37147"/>
                    </a:moveTo>
                    <a:lnTo>
                      <a:pt x="210026" y="47149"/>
                    </a:lnTo>
                  </a:path>
                </a:pathLst>
              </a:custGeom>
              <a:noFill/>
              <a:ln w="28575">
                <a:solidFill>
                  <a:schemeClr val="accent3"/>
                </a:solidFill>
              </a:ln>
            </p:spPr>
          </p:sp>
          <p:sp>
            <p:nvSpPr>
              <p:cNvPr id="21" name="Freeform 21"/>
              <p:cNvSpPr/>
              <p:nvPr/>
            </p:nvSpPr>
            <p:spPr>
              <a:xfrm>
                <a:off x="1446505" y="4900612"/>
                <a:ext cx="154990" cy="200025"/>
              </a:xfrm>
              <a:custGeom>
                <a:avLst/>
                <a:gdLst/>
                <a:ahLst/>
                <a:cxnLst/>
                <a:rect l="l" t="t" r="r" b="b"/>
                <a:pathLst>
                  <a:path w="154990" h="200025">
                    <a:moveTo>
                      <a:pt x="34633" y="128588"/>
                    </a:moveTo>
                    <a:cubicBezTo>
                      <a:pt x="10034" y="110138"/>
                      <a:pt x="0" y="78018"/>
                      <a:pt x="9724" y="48847"/>
                    </a:cubicBezTo>
                    <a:cubicBezTo>
                      <a:pt x="19447" y="19676"/>
                      <a:pt x="46746" y="0"/>
                      <a:pt x="77495" y="0"/>
                    </a:cubicBezTo>
                    <a:cubicBezTo>
                      <a:pt x="108244" y="0"/>
                      <a:pt x="135543" y="19676"/>
                      <a:pt x="145267" y="48847"/>
                    </a:cubicBezTo>
                    <a:cubicBezTo>
                      <a:pt x="154990" y="78018"/>
                      <a:pt x="144957" y="110138"/>
                      <a:pt x="120358" y="128588"/>
                    </a:cubicBezTo>
                    <a:cubicBezTo>
                      <a:pt x="109044" y="139786"/>
                      <a:pt x="103739" y="155703"/>
                      <a:pt x="106070" y="171450"/>
                    </a:cubicBezTo>
                    <a:cubicBezTo>
                      <a:pt x="106070" y="187232"/>
                      <a:pt x="93277" y="200025"/>
                      <a:pt x="77495" y="200025"/>
                    </a:cubicBezTo>
                    <a:cubicBezTo>
                      <a:pt x="61714" y="200025"/>
                      <a:pt x="48920" y="187232"/>
                      <a:pt x="48920" y="171450"/>
                    </a:cubicBezTo>
                    <a:cubicBezTo>
                      <a:pt x="51252" y="155703"/>
                      <a:pt x="45946" y="139786"/>
                      <a:pt x="34633" y="128588"/>
                    </a:cubicBezTo>
                  </a:path>
                </a:pathLst>
              </a:custGeom>
              <a:noFill/>
              <a:ln w="28575">
                <a:solidFill>
                  <a:schemeClr val="accent3"/>
                </a:solidFill>
              </a:ln>
            </p:spPr>
          </p:sp>
          <p:sp>
            <p:nvSpPr>
              <p:cNvPr id="22" name="Freeform 22"/>
              <p:cNvSpPr/>
              <p:nvPr/>
            </p:nvSpPr>
            <p:spPr>
              <a:xfrm>
                <a:off x="1491139" y="5043488"/>
                <a:ext cx="65722" cy="9525"/>
              </a:xfrm>
              <a:custGeom>
                <a:avLst/>
                <a:gdLst/>
                <a:ahLst/>
                <a:cxnLst/>
                <a:rect l="l" t="t" r="r" b="b"/>
                <a:pathLst>
                  <a:path w="65722" h="9525">
                    <a:moveTo>
                      <a:pt x="0" y="0"/>
                    </a:moveTo>
                    <a:lnTo>
                      <a:pt x="65722" y="0"/>
                    </a:lnTo>
                  </a:path>
                </a:pathLst>
              </a:custGeom>
              <a:noFill/>
              <a:ln w="28575">
                <a:solidFill>
                  <a:schemeClr val="accent3"/>
                </a:solidFill>
              </a:ln>
            </p:spPr>
          </p:sp>
        </p:grpSp>
        <p:grpSp>
          <p:nvGrpSpPr>
            <p:cNvPr id="28" name="Group 28"/>
            <p:cNvGrpSpPr/>
            <p:nvPr/>
          </p:nvGrpSpPr>
          <p:grpSpPr>
            <a:xfrm>
              <a:off x="4424362" y="4843462"/>
              <a:ext cx="257175" cy="242888"/>
              <a:chOff x="4424362" y="4843462"/>
              <a:chExt cx="257175" cy="242888"/>
            </a:xfrm>
          </p:grpSpPr>
          <p:sp>
            <p:nvSpPr>
              <p:cNvPr id="24" name="Freeform 24"/>
              <p:cNvSpPr/>
              <p:nvPr/>
            </p:nvSpPr>
            <p:spPr>
              <a:xfrm>
                <a:off x="4424362" y="4900612"/>
                <a:ext cx="257175" cy="185738"/>
              </a:xfrm>
              <a:custGeom>
                <a:avLst/>
                <a:gdLst/>
                <a:ahLst/>
                <a:cxnLst/>
                <a:rect l="l" t="t" r="r" b="b"/>
                <a:pathLst>
                  <a:path w="257175" h="185738">
                    <a:moveTo>
                      <a:pt x="0" y="28575"/>
                    </a:moveTo>
                    <a:cubicBezTo>
                      <a:pt x="0" y="12793"/>
                      <a:pt x="12793" y="0"/>
                      <a:pt x="28575" y="0"/>
                    </a:cubicBezTo>
                    <a:lnTo>
                      <a:pt x="228600" y="0"/>
                    </a:lnTo>
                    <a:cubicBezTo>
                      <a:pt x="244382" y="0"/>
                      <a:pt x="257175" y="12793"/>
                      <a:pt x="257175" y="28575"/>
                    </a:cubicBezTo>
                    <a:lnTo>
                      <a:pt x="257175" y="157162"/>
                    </a:lnTo>
                    <a:cubicBezTo>
                      <a:pt x="257175" y="172944"/>
                      <a:pt x="244382" y="185738"/>
                      <a:pt x="228600" y="185738"/>
                    </a:cubicBezTo>
                    <a:lnTo>
                      <a:pt x="28575" y="185738"/>
                    </a:lnTo>
                    <a:cubicBezTo>
                      <a:pt x="12793" y="185738"/>
                      <a:pt x="0" y="172944"/>
                      <a:pt x="0" y="157162"/>
                    </a:cubicBezTo>
                    <a:lnTo>
                      <a:pt x="0" y="28575"/>
                    </a:lnTo>
                  </a:path>
                </a:pathLst>
              </a:custGeom>
              <a:noFill/>
              <a:ln w="28575">
                <a:solidFill>
                  <a:schemeClr val="accent3"/>
                </a:solidFill>
              </a:ln>
            </p:spPr>
          </p:sp>
          <p:sp>
            <p:nvSpPr>
              <p:cNvPr id="25" name="Freeform 25"/>
              <p:cNvSpPr/>
              <p:nvPr/>
            </p:nvSpPr>
            <p:spPr>
              <a:xfrm>
                <a:off x="4495800" y="4843462"/>
                <a:ext cx="114300" cy="57150"/>
              </a:xfrm>
              <a:custGeom>
                <a:avLst/>
                <a:gdLst/>
                <a:ahLst/>
                <a:cxnLst/>
                <a:rect l="l" t="t" r="r" b="b"/>
                <a:pathLst>
                  <a:path w="114300" h="57150">
                    <a:moveTo>
                      <a:pt x="0" y="57150"/>
                    </a:moveTo>
                    <a:lnTo>
                      <a:pt x="0" y="28575"/>
                    </a:lnTo>
                    <a:cubicBezTo>
                      <a:pt x="0" y="12793"/>
                      <a:pt x="12793" y="0"/>
                      <a:pt x="28575" y="0"/>
                    </a:cubicBezTo>
                    <a:lnTo>
                      <a:pt x="85725" y="0"/>
                    </a:lnTo>
                    <a:cubicBezTo>
                      <a:pt x="101507" y="0"/>
                      <a:pt x="114300" y="12793"/>
                      <a:pt x="114300" y="28575"/>
                    </a:cubicBezTo>
                    <a:lnTo>
                      <a:pt x="114300" y="57150"/>
                    </a:lnTo>
                  </a:path>
                </a:pathLst>
              </a:custGeom>
              <a:noFill/>
              <a:ln w="28575">
                <a:solidFill>
                  <a:schemeClr val="accent3"/>
                </a:solidFill>
              </a:ln>
            </p:spPr>
          </p:sp>
          <p:sp>
            <p:nvSpPr>
              <p:cNvPr id="26" name="Freeform 26"/>
              <p:cNvSpPr/>
              <p:nvPr/>
            </p:nvSpPr>
            <p:spPr>
              <a:xfrm>
                <a:off x="4552950" y="4972050"/>
                <a:ext cx="9525" cy="9525"/>
              </a:xfrm>
              <a:custGeom>
                <a:avLst/>
                <a:gdLst/>
                <a:ahLst/>
                <a:cxnLst/>
                <a:rect l="l" t="t" r="r" b="b"/>
                <a:pathLst>
                  <a:path w="9525" h="9525">
                    <a:moveTo>
                      <a:pt x="0" y="0"/>
                    </a:moveTo>
                    <a:lnTo>
                      <a:pt x="0" y="143"/>
                    </a:lnTo>
                  </a:path>
                </a:pathLst>
              </a:custGeom>
              <a:noFill/>
              <a:ln w="28575">
                <a:solidFill>
                  <a:schemeClr val="accent3"/>
                </a:solidFill>
              </a:ln>
            </p:spPr>
          </p:sp>
          <p:sp>
            <p:nvSpPr>
              <p:cNvPr id="27" name="Freeform 27"/>
              <p:cNvSpPr/>
              <p:nvPr/>
            </p:nvSpPr>
            <p:spPr>
              <a:xfrm>
                <a:off x="4424362" y="4986338"/>
                <a:ext cx="257175" cy="40756"/>
              </a:xfrm>
              <a:custGeom>
                <a:avLst/>
                <a:gdLst/>
                <a:ahLst/>
                <a:cxnLst/>
                <a:rect l="l" t="t" r="r" b="b"/>
                <a:pathLst>
                  <a:path w="257175" h="40756">
                    <a:moveTo>
                      <a:pt x="0" y="0"/>
                    </a:moveTo>
                    <a:cubicBezTo>
                      <a:pt x="80881" y="40756"/>
                      <a:pt x="176294" y="40756"/>
                      <a:pt x="257175" y="0"/>
                    </a:cubicBezTo>
                  </a:path>
                </a:pathLst>
              </a:custGeom>
              <a:noFill/>
              <a:ln w="28575">
                <a:solidFill>
                  <a:schemeClr val="accent3"/>
                </a:solidFill>
              </a:ln>
            </p:spPr>
          </p:sp>
        </p:grpSp>
        <p:grpSp>
          <p:nvGrpSpPr>
            <p:cNvPr id="31" name="Group 31"/>
            <p:cNvGrpSpPr/>
            <p:nvPr/>
          </p:nvGrpSpPr>
          <p:grpSpPr>
            <a:xfrm>
              <a:off x="7434031" y="4843462"/>
              <a:ext cx="279010" cy="257176"/>
              <a:chOff x="7434031" y="4843462"/>
              <a:chExt cx="279010" cy="257176"/>
            </a:xfrm>
          </p:grpSpPr>
          <p:sp>
            <p:nvSpPr>
              <p:cNvPr id="29" name="Freeform 29"/>
              <p:cNvSpPr/>
              <p:nvPr/>
            </p:nvSpPr>
            <p:spPr>
              <a:xfrm>
                <a:off x="7434031" y="4843462"/>
                <a:ext cx="279010" cy="254975"/>
              </a:xfrm>
              <a:custGeom>
                <a:avLst/>
                <a:gdLst/>
                <a:ahLst/>
                <a:cxnLst/>
                <a:rect l="l" t="t" r="r" b="b"/>
                <a:pathLst>
                  <a:path w="279010" h="254975">
                    <a:moveTo>
                      <a:pt x="140154" y="254975"/>
                    </a:moveTo>
                    <a:cubicBezTo>
                      <a:pt x="50649" y="227230"/>
                      <a:pt x="0" y="132765"/>
                      <a:pt x="26425" y="42862"/>
                    </a:cubicBezTo>
                    <a:cubicBezTo>
                      <a:pt x="70939" y="44899"/>
                      <a:pt x="114496" y="29526"/>
                      <a:pt x="147869" y="0"/>
                    </a:cubicBezTo>
                    <a:cubicBezTo>
                      <a:pt x="181242" y="29526"/>
                      <a:pt x="224800" y="44899"/>
                      <a:pt x="269313" y="42862"/>
                    </a:cubicBezTo>
                    <a:cubicBezTo>
                      <a:pt x="279010" y="75854"/>
                      <a:pt x="278561" y="110999"/>
                      <a:pt x="268027" y="143732"/>
                    </a:cubicBezTo>
                  </a:path>
                </a:pathLst>
              </a:custGeom>
              <a:noFill/>
              <a:ln w="28575">
                <a:solidFill>
                  <a:schemeClr val="accent3"/>
                </a:solidFill>
              </a:ln>
            </p:spPr>
          </p:sp>
          <p:sp>
            <p:nvSpPr>
              <p:cNvPr id="30" name="Freeform 30"/>
              <p:cNvSpPr/>
              <p:nvPr/>
            </p:nvSpPr>
            <p:spPr>
              <a:xfrm>
                <a:off x="7624762" y="5043488"/>
                <a:ext cx="85725" cy="57150"/>
              </a:xfrm>
              <a:custGeom>
                <a:avLst/>
                <a:gdLst/>
                <a:ahLst/>
                <a:cxnLst/>
                <a:rect l="l" t="t" r="r" b="b"/>
                <a:pathLst>
                  <a:path w="85725" h="57150">
                    <a:moveTo>
                      <a:pt x="0" y="28575"/>
                    </a:moveTo>
                    <a:lnTo>
                      <a:pt x="28575" y="57150"/>
                    </a:lnTo>
                    <a:lnTo>
                      <a:pt x="85725" y="0"/>
                    </a:lnTo>
                  </a:path>
                </a:pathLst>
              </a:custGeom>
              <a:noFill/>
              <a:ln w="28575">
                <a:solidFill>
                  <a:schemeClr val="accent3"/>
                </a:solidFill>
              </a:ln>
            </p:spPr>
          </p:sp>
        </p:grpSp>
        <p:grpSp>
          <p:nvGrpSpPr>
            <p:cNvPr id="37" name="Group 37"/>
            <p:cNvGrpSpPr/>
            <p:nvPr/>
          </p:nvGrpSpPr>
          <p:grpSpPr>
            <a:xfrm>
              <a:off x="10536792" y="4840842"/>
              <a:ext cx="262739" cy="269321"/>
              <a:chOff x="10536792" y="4840842"/>
              <a:chExt cx="262739" cy="269321"/>
            </a:xfrm>
          </p:grpSpPr>
          <p:sp>
            <p:nvSpPr>
              <p:cNvPr id="32" name="Freeform 32"/>
              <p:cNvSpPr/>
              <p:nvPr/>
            </p:nvSpPr>
            <p:spPr>
              <a:xfrm>
                <a:off x="10639425" y="4943475"/>
                <a:ext cx="160106" cy="160073"/>
              </a:xfrm>
              <a:custGeom>
                <a:avLst/>
                <a:gdLst/>
                <a:ahLst/>
                <a:cxnLst/>
                <a:rect l="l" t="t" r="r" b="b"/>
                <a:pathLst>
                  <a:path w="160106" h="160073">
                    <a:moveTo>
                      <a:pt x="42862" y="0"/>
                    </a:moveTo>
                    <a:lnTo>
                      <a:pt x="148347" y="105985"/>
                    </a:lnTo>
                    <a:cubicBezTo>
                      <a:pt x="160106" y="117700"/>
                      <a:pt x="160106" y="136674"/>
                      <a:pt x="148347" y="148376"/>
                    </a:cubicBezTo>
                    <a:cubicBezTo>
                      <a:pt x="136587" y="160073"/>
                      <a:pt x="117587" y="160073"/>
                      <a:pt x="105828" y="148376"/>
                    </a:cubicBezTo>
                    <a:lnTo>
                      <a:pt x="0" y="42862"/>
                    </a:lnTo>
                  </a:path>
                </a:pathLst>
              </a:custGeom>
              <a:noFill/>
              <a:ln w="28575">
                <a:solidFill>
                  <a:schemeClr val="accent3"/>
                </a:solidFill>
              </a:ln>
            </p:spPr>
          </p:sp>
          <p:sp>
            <p:nvSpPr>
              <p:cNvPr id="33" name="Freeform 33"/>
              <p:cNvSpPr/>
              <p:nvPr/>
            </p:nvSpPr>
            <p:spPr>
              <a:xfrm>
                <a:off x="10582275" y="4929188"/>
                <a:ext cx="57150" cy="57150"/>
              </a:xfrm>
              <a:custGeom>
                <a:avLst/>
                <a:gdLst/>
                <a:ahLst/>
                <a:cxnLst/>
                <a:rect l="l" t="t" r="r" b="b"/>
                <a:pathLst>
                  <a:path w="57150" h="57150">
                    <a:moveTo>
                      <a:pt x="0" y="0"/>
                    </a:moveTo>
                    <a:lnTo>
                      <a:pt x="57150" y="57150"/>
                    </a:lnTo>
                  </a:path>
                </a:pathLst>
              </a:custGeom>
              <a:noFill/>
              <a:ln w="28575">
                <a:solidFill>
                  <a:schemeClr val="accent3"/>
                </a:solidFill>
              </a:ln>
            </p:spPr>
          </p:sp>
          <p:sp>
            <p:nvSpPr>
              <p:cNvPr id="34" name="Freeform 34"/>
              <p:cNvSpPr/>
              <p:nvPr/>
            </p:nvSpPr>
            <p:spPr>
              <a:xfrm>
                <a:off x="10625138" y="4886325"/>
                <a:ext cx="57150" cy="57150"/>
              </a:xfrm>
              <a:custGeom>
                <a:avLst/>
                <a:gdLst/>
                <a:ahLst/>
                <a:cxnLst/>
                <a:rect l="l" t="t" r="r" b="b"/>
                <a:pathLst>
                  <a:path w="57150" h="57150">
                    <a:moveTo>
                      <a:pt x="57150" y="57150"/>
                    </a:moveTo>
                    <a:lnTo>
                      <a:pt x="0" y="0"/>
                    </a:lnTo>
                  </a:path>
                </a:pathLst>
              </a:custGeom>
              <a:noFill/>
              <a:ln w="28575">
                <a:solidFill>
                  <a:schemeClr val="accent3"/>
                </a:solidFill>
              </a:ln>
            </p:spPr>
          </p:sp>
          <p:sp>
            <p:nvSpPr>
              <p:cNvPr id="35" name="Freeform 35"/>
              <p:cNvSpPr/>
              <p:nvPr/>
            </p:nvSpPr>
            <p:spPr>
              <a:xfrm>
                <a:off x="10539412" y="5100638"/>
                <a:ext cx="100012" cy="9525"/>
              </a:xfrm>
              <a:custGeom>
                <a:avLst/>
                <a:gdLst/>
                <a:ahLst/>
                <a:cxnLst/>
                <a:rect l="l" t="t" r="r" b="b"/>
                <a:pathLst>
                  <a:path w="100012" h="9525">
                    <a:moveTo>
                      <a:pt x="0" y="0"/>
                    </a:moveTo>
                    <a:lnTo>
                      <a:pt x="100012" y="0"/>
                    </a:lnTo>
                  </a:path>
                </a:pathLst>
              </a:custGeom>
              <a:noFill/>
              <a:ln w="28575">
                <a:solidFill>
                  <a:schemeClr val="accent3"/>
                </a:solidFill>
              </a:ln>
            </p:spPr>
          </p:sp>
          <p:sp>
            <p:nvSpPr>
              <p:cNvPr id="36" name="Freeform 36"/>
              <p:cNvSpPr/>
              <p:nvPr/>
            </p:nvSpPr>
            <p:spPr>
              <a:xfrm>
                <a:off x="10536792" y="4840842"/>
                <a:ext cx="190978" cy="190978"/>
              </a:xfrm>
              <a:custGeom>
                <a:avLst/>
                <a:gdLst/>
                <a:ahLst/>
                <a:cxnLst/>
                <a:rect l="l" t="t" r="r" b="b"/>
                <a:pathLst>
                  <a:path w="190978" h="190978">
                    <a:moveTo>
                      <a:pt x="56813" y="185400"/>
                    </a:moveTo>
                    <a:lnTo>
                      <a:pt x="5578" y="134165"/>
                    </a:lnTo>
                    <a:cubicBezTo>
                      <a:pt x="0" y="128586"/>
                      <a:pt x="0" y="119542"/>
                      <a:pt x="5578" y="113963"/>
                    </a:cubicBezTo>
                    <a:lnTo>
                      <a:pt x="38339" y="81201"/>
                    </a:lnTo>
                    <a:lnTo>
                      <a:pt x="45483" y="88345"/>
                    </a:lnTo>
                    <a:lnTo>
                      <a:pt x="88345" y="45483"/>
                    </a:lnTo>
                    <a:lnTo>
                      <a:pt x="81201" y="38339"/>
                    </a:lnTo>
                    <a:lnTo>
                      <a:pt x="113963" y="5578"/>
                    </a:lnTo>
                    <a:cubicBezTo>
                      <a:pt x="119542" y="0"/>
                      <a:pt x="128586" y="0"/>
                      <a:pt x="134165" y="5578"/>
                    </a:cubicBezTo>
                    <a:lnTo>
                      <a:pt x="185400" y="56813"/>
                    </a:lnTo>
                    <a:cubicBezTo>
                      <a:pt x="190978" y="62392"/>
                      <a:pt x="190978" y="71436"/>
                      <a:pt x="185400" y="77015"/>
                    </a:cubicBezTo>
                    <a:lnTo>
                      <a:pt x="152639" y="109776"/>
                    </a:lnTo>
                    <a:lnTo>
                      <a:pt x="145495" y="102633"/>
                    </a:lnTo>
                    <a:lnTo>
                      <a:pt x="102633" y="145495"/>
                    </a:lnTo>
                    <a:lnTo>
                      <a:pt x="109776" y="152639"/>
                    </a:lnTo>
                    <a:lnTo>
                      <a:pt x="77015" y="185400"/>
                    </a:lnTo>
                    <a:cubicBezTo>
                      <a:pt x="71436" y="190978"/>
                      <a:pt x="62392" y="190978"/>
                      <a:pt x="56813" y="185400"/>
                    </a:cubicBezTo>
                  </a:path>
                </a:pathLst>
              </a:custGeom>
              <a:noFill/>
              <a:ln w="28575">
                <a:solidFill>
                  <a:schemeClr val="accent3"/>
                </a:solidFill>
              </a:ln>
            </p:spPr>
          </p:sp>
        </p:grpSp>
      </p:grpSp>
      <p:grpSp>
        <p:nvGrpSpPr>
          <p:cNvPr id="42" name="Group 42"/>
          <p:cNvGrpSpPr/>
          <p:nvPr/>
        </p:nvGrpSpPr>
        <p:grpSpPr>
          <a:xfrm>
            <a:off x="680466" y="6191250"/>
            <a:ext cx="11040618" cy="415861"/>
            <a:chOff x="680466" y="6191250"/>
            <a:chExt cx="11040618" cy="415861"/>
          </a:xfrm>
        </p:grpSpPr>
        <p:sp>
          <p:nvSpPr>
            <p:cNvPr id="39" name="Line 39"/>
            <p:cNvSpPr/>
            <p:nvPr/>
          </p:nvSpPr>
          <p:spPr>
            <a:xfrm>
              <a:off x="685800" y="6191250"/>
              <a:ext cx="11029950" cy="9525"/>
            </a:xfrm>
            <a:custGeom>
              <a:avLst/>
              <a:gdLst/>
              <a:ahLst/>
              <a:cxnLst/>
              <a:rect l="l" t="t" r="r" b="b"/>
              <a:pathLst>
                <a:path w="11029950" h="9525">
                  <a:moveTo>
                    <a:pt x="0" y="0"/>
                  </a:moveTo>
                  <a:lnTo>
                    <a:pt x="11029950" y="0"/>
                  </a:lnTo>
                </a:path>
              </a:pathLst>
            </a:custGeom>
            <a:noFill/>
            <a:ln w="9525">
              <a:solidFill>
                <a:srgbClr val="607487"/>
              </a:solidFill>
            </a:ln>
          </p:spPr>
        </p:sp>
        <p:sp>
          <p:nvSpPr>
            <p:cNvPr id="40" name="TextBox 40"/>
            <p:cNvSpPr txBox="1"/>
            <p:nvPr/>
          </p:nvSpPr>
          <p:spPr>
            <a:xfrm>
              <a:off x="680466" y="6401752"/>
              <a:ext cx="2696337" cy="205359"/>
            </a:xfrm>
            <a:prstGeom prst="rect">
              <a:avLst/>
            </a:prstGeom>
            <a:noFill/>
            <a:ln>
              <a:noFill/>
            </a:ln>
          </p:spPr>
          <p:txBody>
            <a:bodyPr wrap="none" lIns="0" tIns="0" rIns="0" bIns="0" anchor="t" anchorCtr="0">
              <a:spAutoFit/>
            </a:bodyPr>
            <a:lstStyle/>
            <a:p>
              <a:pPr algn="l"/>
              <a:r>
                <a:rPr lang="zh-CN" sz="1050" dirty="0">
                  <a:solidFill>
                    <a:srgbClr val="D5DDE3"/>
                  </a:solidFill>
                  <a:latin typeface="+mn-lt"/>
                  <a:ea typeface="+mn-ea"/>
                  <a:cs typeface="+mn-cs"/>
                </a:rPr>
                <a:t>广东伟伦律师事务所｜知识产权法律事务部</a:t>
              </a:r>
            </a:p>
          </p:txBody>
        </p:sp>
        <p:sp>
          <p:nvSpPr>
            <p:cNvPr id="41" name="TextBox 41"/>
            <p:cNvSpPr txBox="1"/>
            <p:nvPr/>
          </p:nvSpPr>
          <p:spPr>
            <a:xfrm>
              <a:off x="11213214" y="6401752"/>
              <a:ext cx="507870" cy="205359"/>
            </a:xfrm>
            <a:prstGeom prst="rect">
              <a:avLst/>
            </a:prstGeom>
            <a:noFill/>
            <a:ln>
              <a:noFill/>
            </a:ln>
          </p:spPr>
          <p:txBody>
            <a:bodyPr wrap="none" lIns="0" tIns="0" rIns="0" bIns="0" anchor="t" anchorCtr="0">
              <a:spAutoFit/>
            </a:bodyPr>
            <a:lstStyle/>
            <a:p>
              <a:pPr algn="r"/>
              <a:r>
                <a:rPr lang="zh-CN" sz="1050" b="1" dirty="0">
                  <a:solidFill>
                    <a:srgbClr val="FFFFFF"/>
                  </a:solidFill>
                  <a:latin typeface="+mn-lt"/>
                  <a:ea typeface="+mn-ea"/>
                  <a:cs typeface="+mn-cs"/>
                </a:rPr>
                <a:t>12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311468"/>
            <a:ext cx="11103102" cy="917067"/>
            <a:chOff x="536448" y="311468"/>
            <a:chExt cx="11103102" cy="917067"/>
          </a:xfrm>
        </p:grpSpPr>
        <p:sp>
          <p:nvSpPr>
            <p:cNvPr id="2" name="TextBox 2"/>
            <p:cNvSpPr txBox="1"/>
            <p:nvPr/>
          </p:nvSpPr>
          <p:spPr>
            <a:xfrm>
              <a:off x="545592" y="311468"/>
              <a:ext cx="161663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10 / DEPARTMENT</a:t>
              </a:r>
            </a:p>
          </p:txBody>
        </p:sp>
        <p:sp>
          <p:nvSpPr>
            <p:cNvPr id="3" name="TextBox 3"/>
            <p:cNvSpPr txBox="1"/>
            <p:nvPr/>
          </p:nvSpPr>
          <p:spPr>
            <a:xfrm>
              <a:off x="536448" y="612458"/>
              <a:ext cx="9471424"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2022年成立以来，已形成法律与技术复合型团队</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9" name="Group 19"/>
          <p:cNvGrpSpPr/>
          <p:nvPr/>
        </p:nvGrpSpPr>
        <p:grpSpPr>
          <a:xfrm>
            <a:off x="533400" y="1485900"/>
            <a:ext cx="3352800" cy="4476750"/>
            <a:chOff x="533400" y="1485900"/>
            <a:chExt cx="3352800" cy="4476750"/>
          </a:xfrm>
        </p:grpSpPr>
        <p:sp>
          <p:nvSpPr>
            <p:cNvPr id="6" name="Rectangle 6"/>
            <p:cNvSpPr/>
            <p:nvPr/>
          </p:nvSpPr>
          <p:spPr>
            <a:xfrm>
              <a:off x="533400" y="1485900"/>
              <a:ext cx="3352800" cy="4476750"/>
            </a:xfrm>
            <a:prstGeom prst="rect">
              <a:avLst/>
            </a:prstGeom>
            <a:solidFill>
              <a:schemeClr val="accent1"/>
            </a:solidFill>
            <a:ln>
              <a:noFill/>
            </a:ln>
          </p:spPr>
        </p:sp>
        <p:grpSp>
          <p:nvGrpSpPr>
            <p:cNvPr id="13" name="Group 13"/>
            <p:cNvGrpSpPr/>
            <p:nvPr/>
          </p:nvGrpSpPr>
          <p:grpSpPr>
            <a:xfrm>
              <a:off x="831056" y="1764506"/>
              <a:ext cx="300038" cy="300038"/>
              <a:chOff x="831056" y="1764506"/>
              <a:chExt cx="300038" cy="300038"/>
            </a:xfrm>
          </p:grpSpPr>
          <p:sp>
            <p:nvSpPr>
              <p:cNvPr id="7" name="Freeform 7"/>
              <p:cNvSpPr/>
              <p:nvPr/>
            </p:nvSpPr>
            <p:spPr>
              <a:xfrm>
                <a:off x="947738" y="189785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3"/>
                </a:solidFill>
              </a:ln>
            </p:spPr>
          </p:sp>
          <p:sp>
            <p:nvSpPr>
              <p:cNvPr id="8" name="Freeform 8"/>
              <p:cNvSpPr/>
              <p:nvPr/>
            </p:nvSpPr>
            <p:spPr>
              <a:xfrm>
                <a:off x="914400" y="2014538"/>
                <a:ext cx="133350" cy="50006"/>
              </a:xfrm>
              <a:custGeom>
                <a:avLst/>
                <a:gdLst/>
                <a:ahLst/>
                <a:cxnLst/>
                <a:rect l="l" t="t" r="r" b="b"/>
                <a:pathLst>
                  <a:path w="133350" h="50006">
                    <a:moveTo>
                      <a:pt x="0" y="50006"/>
                    </a:moveTo>
                    <a:lnTo>
                      <a:pt x="0" y="33338"/>
                    </a:lnTo>
                    <a:cubicBezTo>
                      <a:pt x="0" y="14926"/>
                      <a:pt x="14926" y="0"/>
                      <a:pt x="33338" y="0"/>
                    </a:cubicBezTo>
                    <a:lnTo>
                      <a:pt x="100012" y="0"/>
                    </a:lnTo>
                    <a:cubicBezTo>
                      <a:pt x="118424" y="0"/>
                      <a:pt x="133350" y="14926"/>
                      <a:pt x="133350" y="33338"/>
                    </a:cubicBezTo>
                    <a:lnTo>
                      <a:pt x="133350" y="50006"/>
                    </a:lnTo>
                  </a:path>
                </a:pathLst>
              </a:custGeom>
              <a:noFill/>
              <a:ln w="33338">
                <a:solidFill>
                  <a:schemeClr val="accent3"/>
                </a:solidFill>
              </a:ln>
            </p:spPr>
          </p:sp>
          <p:sp>
            <p:nvSpPr>
              <p:cNvPr id="9" name="Freeform 9"/>
              <p:cNvSpPr/>
              <p:nvPr/>
            </p:nvSpPr>
            <p:spPr>
              <a:xfrm>
                <a:off x="1031081" y="176450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3"/>
                </a:solidFill>
              </a:ln>
            </p:spPr>
          </p:sp>
          <p:sp>
            <p:nvSpPr>
              <p:cNvPr id="10" name="Freeform 10"/>
              <p:cNvSpPr/>
              <p:nvPr/>
            </p:nvSpPr>
            <p:spPr>
              <a:xfrm>
                <a:off x="1064419" y="1881188"/>
                <a:ext cx="66675" cy="50006"/>
              </a:xfrm>
              <a:custGeom>
                <a:avLst/>
                <a:gdLst/>
                <a:ahLst/>
                <a:cxnLst/>
                <a:rect l="l" t="t" r="r" b="b"/>
                <a:pathLst>
                  <a:path w="66675" h="50006">
                    <a:moveTo>
                      <a:pt x="0" y="0"/>
                    </a:moveTo>
                    <a:lnTo>
                      <a:pt x="33338" y="0"/>
                    </a:lnTo>
                    <a:cubicBezTo>
                      <a:pt x="51749" y="0"/>
                      <a:pt x="66675" y="14926"/>
                      <a:pt x="66675" y="33338"/>
                    </a:cubicBezTo>
                    <a:lnTo>
                      <a:pt x="66675" y="50006"/>
                    </a:lnTo>
                  </a:path>
                </a:pathLst>
              </a:custGeom>
              <a:noFill/>
              <a:ln w="33338">
                <a:solidFill>
                  <a:schemeClr val="accent3"/>
                </a:solidFill>
              </a:ln>
            </p:spPr>
          </p:sp>
          <p:sp>
            <p:nvSpPr>
              <p:cNvPr id="11" name="Freeform 11"/>
              <p:cNvSpPr/>
              <p:nvPr/>
            </p:nvSpPr>
            <p:spPr>
              <a:xfrm>
                <a:off x="864394" y="1764506"/>
                <a:ext cx="66675" cy="66675"/>
              </a:xfrm>
              <a:custGeom>
                <a:avLst/>
                <a:gdLst/>
                <a:ahLst/>
                <a:cxnLst/>
                <a:rect l="l" t="t" r="r" b="b"/>
                <a:pathLst>
                  <a:path w="66675" h="66675">
                    <a:moveTo>
                      <a:pt x="0" y="33338"/>
                    </a:moveTo>
                    <a:cubicBezTo>
                      <a:pt x="0" y="51749"/>
                      <a:pt x="14926" y="66675"/>
                      <a:pt x="33338" y="66675"/>
                    </a:cubicBezTo>
                    <a:cubicBezTo>
                      <a:pt x="51749" y="66675"/>
                      <a:pt x="66675" y="51749"/>
                      <a:pt x="66675" y="33338"/>
                    </a:cubicBezTo>
                    <a:cubicBezTo>
                      <a:pt x="66675" y="14926"/>
                      <a:pt x="51749" y="0"/>
                      <a:pt x="33338" y="0"/>
                    </a:cubicBezTo>
                    <a:cubicBezTo>
                      <a:pt x="14926" y="0"/>
                      <a:pt x="0" y="14926"/>
                      <a:pt x="0" y="33338"/>
                    </a:cubicBezTo>
                  </a:path>
                </a:pathLst>
              </a:custGeom>
              <a:noFill/>
              <a:ln w="33338">
                <a:solidFill>
                  <a:schemeClr val="accent3"/>
                </a:solidFill>
              </a:ln>
            </p:spPr>
          </p:sp>
          <p:sp>
            <p:nvSpPr>
              <p:cNvPr id="12" name="Freeform 12"/>
              <p:cNvSpPr/>
              <p:nvPr/>
            </p:nvSpPr>
            <p:spPr>
              <a:xfrm>
                <a:off x="831056" y="1881188"/>
                <a:ext cx="66675" cy="50006"/>
              </a:xfrm>
              <a:custGeom>
                <a:avLst/>
                <a:gdLst/>
                <a:ahLst/>
                <a:cxnLst/>
                <a:rect l="l" t="t" r="r" b="b"/>
                <a:pathLst>
                  <a:path w="66675" h="50006">
                    <a:moveTo>
                      <a:pt x="0" y="50006"/>
                    </a:moveTo>
                    <a:lnTo>
                      <a:pt x="0" y="33338"/>
                    </a:lnTo>
                    <a:cubicBezTo>
                      <a:pt x="0" y="14926"/>
                      <a:pt x="14926" y="0"/>
                      <a:pt x="33338" y="0"/>
                    </a:cubicBezTo>
                    <a:lnTo>
                      <a:pt x="66675" y="0"/>
                    </a:lnTo>
                  </a:path>
                </a:pathLst>
              </a:custGeom>
              <a:noFill/>
              <a:ln w="33338">
                <a:solidFill>
                  <a:schemeClr val="accent3"/>
                </a:solidFill>
              </a:ln>
            </p:spPr>
          </p:sp>
        </p:grpSp>
        <p:sp>
          <p:nvSpPr>
            <p:cNvPr id="14" name="TextBox 14"/>
            <p:cNvSpPr txBox="1"/>
            <p:nvPr/>
          </p:nvSpPr>
          <p:spPr>
            <a:xfrm>
              <a:off x="762000" y="2284095"/>
              <a:ext cx="3070079" cy="762000"/>
            </a:xfrm>
            <a:prstGeom prst="rect">
              <a:avLst/>
            </a:prstGeom>
            <a:noFill/>
            <a:ln>
              <a:noFill/>
            </a:ln>
          </p:spPr>
          <p:txBody>
            <a:bodyPr wrap="none" lIns="0" tIns="0" rIns="0" bIns="0" anchor="t" anchorCtr="0">
              <a:spAutoFit/>
            </a:bodyPr>
            <a:lstStyle/>
            <a:p>
              <a:pPr algn="l"/>
              <a:r>
                <a:rPr lang="zh-CN" sz="3900" b="1" dirty="0">
                  <a:solidFill>
                    <a:srgbClr val="FFFFFF"/>
                  </a:solidFill>
                  <a:latin typeface="+mn-lt"/>
                  <a:ea typeface="+mn-ea"/>
                  <a:cs typeface="+mn-cs"/>
                </a:rPr>
                <a:t>2022.01.01</a:t>
              </a:r>
            </a:p>
          </p:txBody>
        </p:sp>
        <p:sp>
          <p:nvSpPr>
            <p:cNvPr id="15" name="TextBox 15"/>
            <p:cNvSpPr txBox="1"/>
            <p:nvPr/>
          </p:nvSpPr>
          <p:spPr>
            <a:xfrm>
              <a:off x="772668" y="2927032"/>
              <a:ext cx="2115826" cy="322707"/>
            </a:xfrm>
            <a:prstGeom prst="rect">
              <a:avLst/>
            </a:prstGeom>
            <a:noFill/>
            <a:ln>
              <a:noFill/>
            </a:ln>
          </p:spPr>
          <p:txBody>
            <a:bodyPr wrap="none" lIns="0" tIns="0" rIns="0" bIns="0" anchor="t" anchorCtr="0">
              <a:spAutoFit/>
            </a:bodyPr>
            <a:lstStyle/>
            <a:p>
              <a:pPr algn="l"/>
              <a:r>
                <a:rPr lang="zh-CN" sz="1650" b="1" dirty="0">
                  <a:solidFill>
                    <a:schemeClr val="accent3"/>
                  </a:solidFill>
                  <a:latin typeface="+mn-lt"/>
                  <a:ea typeface="+mn-ea"/>
                  <a:cs typeface="+mn-cs"/>
                </a:rPr>
                <a:t>知识产权部正式成立</a:t>
              </a:r>
            </a:p>
          </p:txBody>
        </p:sp>
        <p:sp>
          <p:nvSpPr>
            <p:cNvPr id="16" name="Line 16"/>
            <p:cNvSpPr/>
            <p:nvPr/>
          </p:nvSpPr>
          <p:spPr>
            <a:xfrm>
              <a:off x="781050" y="3390900"/>
              <a:ext cx="2857500" cy="9525"/>
            </a:xfrm>
            <a:custGeom>
              <a:avLst/>
              <a:gdLst/>
              <a:ahLst/>
              <a:cxnLst/>
              <a:rect l="l" t="t" r="r" b="b"/>
              <a:pathLst>
                <a:path w="2857500" h="9525">
                  <a:moveTo>
                    <a:pt x="0" y="0"/>
                  </a:moveTo>
                  <a:lnTo>
                    <a:pt x="2857500" y="0"/>
                  </a:lnTo>
                </a:path>
              </a:pathLst>
            </a:custGeom>
            <a:noFill/>
            <a:ln w="9525">
              <a:solidFill>
                <a:srgbClr val="607487"/>
              </a:solidFill>
            </a:ln>
          </p:spPr>
        </p:sp>
        <p:sp>
          <p:nvSpPr>
            <p:cNvPr id="17" name="TextBox 17"/>
            <p:cNvSpPr txBox="1"/>
            <p:nvPr/>
          </p:nvSpPr>
          <p:spPr>
            <a:xfrm>
              <a:off x="770382" y="3678555"/>
              <a:ext cx="2261616" cy="829818"/>
            </a:xfrm>
            <a:prstGeom prst="rect">
              <a:avLst/>
            </a:prstGeom>
            <a:noFill/>
            <a:ln>
              <a:noFill/>
            </a:ln>
          </p:spPr>
          <p:txBody>
            <a:bodyPr wrap="none" lIns="0" tIns="0" rIns="0" bIns="0" anchor="t" anchorCtr="0">
              <a:spAutoFit/>
            </a:bodyPr>
            <a:lstStyle/>
            <a:p>
              <a:pPr algn="l">
                <a:lnSpc>
                  <a:spcPts val="3300"/>
                </a:lnSpc>
              </a:pPr>
              <a:r>
                <a:rPr lang="zh-CN" sz="2100" b="1" dirty="0">
                  <a:solidFill>
                    <a:srgbClr val="FFFFFF"/>
                  </a:solidFill>
                  <a:latin typeface="+mn-lt"/>
                  <a:ea typeface="+mn-ea"/>
                  <a:cs typeface="+mn-cs"/>
                </a:rPr>
                <a:t>强化智力成果保护</a:t>
              </a:r>
              <a:br/>
              <a:r>
                <a:rPr lang="zh-CN" sz="2100" b="1" dirty="0">
                  <a:solidFill>
                    <a:srgbClr val="FFFFFF"/>
                  </a:solidFill>
                  <a:latin typeface="+mn-lt"/>
                  <a:ea typeface="+mn-ea"/>
                  <a:cs typeface="+mn-cs"/>
                </a:rPr>
                <a:t>助力企业创新发展</a:t>
              </a:r>
            </a:p>
          </p:txBody>
        </p:sp>
        <p:sp>
          <p:nvSpPr>
            <p:cNvPr id="18" name="TextBox 18"/>
            <p:cNvSpPr txBox="1"/>
            <p:nvPr/>
          </p:nvSpPr>
          <p:spPr>
            <a:xfrm>
              <a:off x="774192" y="4902518"/>
              <a:ext cx="2071116" cy="549783"/>
            </a:xfrm>
            <a:prstGeom prst="rect">
              <a:avLst/>
            </a:prstGeom>
            <a:noFill/>
            <a:ln>
              <a:noFill/>
            </a:ln>
          </p:spPr>
          <p:txBody>
            <a:bodyPr wrap="none" lIns="0" tIns="0" rIns="0" bIns="0" anchor="t" anchorCtr="0">
              <a:spAutoFit/>
            </a:bodyPr>
            <a:lstStyle/>
            <a:p>
              <a:pPr algn="l">
                <a:lnSpc>
                  <a:spcPts val="2250"/>
                </a:lnSpc>
              </a:pPr>
              <a:r>
                <a:rPr lang="zh-CN" sz="1350" dirty="0">
                  <a:solidFill>
                    <a:srgbClr val="D5DDE3"/>
                  </a:solidFill>
                  <a:latin typeface="+mn-lt"/>
                  <a:ea typeface="+mn-ea"/>
                  <a:cs typeface="+mn-cs"/>
                </a:rPr>
                <a:t>以专业研究与实践为基础</a:t>
              </a:r>
              <a:br/>
              <a:r>
                <a:rPr lang="zh-CN" sz="1350" dirty="0">
                  <a:solidFill>
                    <a:srgbClr val="D5DDE3"/>
                  </a:solidFill>
                  <a:latin typeface="+mn-lt"/>
                  <a:ea typeface="+mn-ea"/>
                  <a:cs typeface="+mn-cs"/>
                </a:rPr>
                <a:t>连接技术、法律与商业需求</a:t>
              </a:r>
            </a:p>
          </p:txBody>
        </p:sp>
      </p:grpSp>
      <p:grpSp>
        <p:nvGrpSpPr>
          <p:cNvPr id="25" name="Group 25"/>
          <p:cNvGrpSpPr/>
          <p:nvPr/>
        </p:nvGrpSpPr>
        <p:grpSpPr>
          <a:xfrm>
            <a:off x="4223004" y="1485900"/>
            <a:ext cx="7206996" cy="3105150"/>
            <a:chOff x="4223004" y="1485900"/>
            <a:chExt cx="7206996" cy="3105150"/>
          </a:xfrm>
        </p:grpSpPr>
        <p:pic>
          <p:nvPicPr>
            <p:cNvPr id="20" name="Image 20"/>
            <p:cNvPicPr>
              <a:picLocks noChangeAspect="1"/>
            </p:cNvPicPr>
            <p:nvPr/>
          </p:nvPicPr>
          <p:blipFill>
            <a:blip r:embed="rId3"/>
            <a:srcRect l="32" r="31"/>
            <a:stretch>
              <a:fillRect/>
            </a:stretch>
          </p:blipFill>
          <p:spPr>
            <a:xfrm>
              <a:off x="4229100" y="1485900"/>
              <a:ext cx="3448050" cy="2419350"/>
            </a:xfrm>
            <a:prstGeom prst="rect">
              <a:avLst/>
            </a:prstGeom>
          </p:spPr>
        </p:pic>
        <p:pic>
          <p:nvPicPr>
            <p:cNvPr id="21" name="Image 21"/>
            <p:cNvPicPr>
              <a:picLocks noChangeAspect="1"/>
            </p:cNvPicPr>
            <p:nvPr/>
          </p:nvPicPr>
          <p:blipFill>
            <a:blip r:embed="rId4"/>
            <a:srcRect t="332" b="331"/>
            <a:stretch>
              <a:fillRect/>
            </a:stretch>
          </p:blipFill>
          <p:spPr>
            <a:xfrm>
              <a:off x="7867650" y="1485900"/>
              <a:ext cx="3448050" cy="2419350"/>
            </a:xfrm>
            <a:prstGeom prst="rect">
              <a:avLst/>
            </a:prstGeom>
          </p:spPr>
        </p:pic>
        <p:sp>
          <p:nvSpPr>
            <p:cNvPr id="22" name="Rectangle 22"/>
            <p:cNvSpPr/>
            <p:nvPr/>
          </p:nvSpPr>
          <p:spPr>
            <a:xfrm>
              <a:off x="10134600" y="2914650"/>
              <a:ext cx="1295400" cy="1676400"/>
            </a:xfrm>
            <a:prstGeom prst="rect">
              <a:avLst/>
            </a:prstGeom>
            <a:solidFill>
              <a:srgbClr val="FFFFFF"/>
            </a:solidFill>
            <a:ln w="9525">
              <a:solidFill>
                <a:schemeClr val="accent5"/>
              </a:solidFill>
            </a:ln>
          </p:spPr>
        </p:sp>
        <p:pic>
          <p:nvPicPr>
            <p:cNvPr id="23" name="Image 23"/>
            <p:cNvPicPr>
              <a:picLocks noChangeAspect="1"/>
            </p:cNvPicPr>
            <p:nvPr/>
          </p:nvPicPr>
          <p:blipFill>
            <a:blip r:embed="rId5"/>
            <a:stretch>
              <a:fillRect/>
            </a:stretch>
          </p:blipFill>
          <p:spPr>
            <a:xfrm>
              <a:off x="10191750" y="2971800"/>
              <a:ext cx="1181100" cy="1524000"/>
            </a:xfrm>
            <a:prstGeom prst="rect">
              <a:avLst/>
            </a:prstGeom>
          </p:spPr>
        </p:pic>
        <p:sp>
          <p:nvSpPr>
            <p:cNvPr id="24" name="TextBox 24"/>
            <p:cNvSpPr txBox="1"/>
            <p:nvPr/>
          </p:nvSpPr>
          <p:spPr>
            <a:xfrm>
              <a:off x="4223004" y="4080510"/>
              <a:ext cx="211226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专业实践环境与复合资质材料</a:t>
              </a:r>
            </a:p>
          </p:txBody>
        </p:sp>
      </p:grpSp>
      <p:grpSp>
        <p:nvGrpSpPr>
          <p:cNvPr id="29" name="Group 29"/>
          <p:cNvGrpSpPr/>
          <p:nvPr/>
        </p:nvGrpSpPr>
        <p:grpSpPr>
          <a:xfrm>
            <a:off x="4220718" y="4629150"/>
            <a:ext cx="2141982" cy="1166051"/>
            <a:chOff x="4220718" y="4629150"/>
            <a:chExt cx="2141982" cy="1166051"/>
          </a:xfrm>
        </p:grpSpPr>
        <p:sp>
          <p:nvSpPr>
            <p:cNvPr id="26" name="Line 26"/>
            <p:cNvSpPr/>
            <p:nvPr/>
          </p:nvSpPr>
          <p:spPr>
            <a:xfrm>
              <a:off x="4229100" y="4629150"/>
              <a:ext cx="2133600" cy="9525"/>
            </a:xfrm>
            <a:custGeom>
              <a:avLst/>
              <a:gdLst/>
              <a:ahLst/>
              <a:cxnLst/>
              <a:rect l="l" t="t" r="r" b="b"/>
              <a:pathLst>
                <a:path w="2133600" h="9525">
                  <a:moveTo>
                    <a:pt x="0" y="0"/>
                  </a:moveTo>
                  <a:lnTo>
                    <a:pt x="2133600" y="0"/>
                  </a:lnTo>
                </a:path>
              </a:pathLst>
            </a:custGeom>
            <a:noFill/>
            <a:ln w="38100">
              <a:solidFill>
                <a:schemeClr val="accent2"/>
              </a:solidFill>
            </a:ln>
          </p:spPr>
        </p:sp>
        <p:sp>
          <p:nvSpPr>
            <p:cNvPr id="27" name="TextBox 27"/>
            <p:cNvSpPr txBox="1"/>
            <p:nvPr/>
          </p:nvSpPr>
          <p:spPr>
            <a:xfrm>
              <a:off x="4220718" y="48320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服务使命</a:t>
              </a:r>
            </a:p>
          </p:txBody>
        </p:sp>
        <p:sp>
          <p:nvSpPr>
            <p:cNvPr id="28" name="TextBox 28"/>
            <p:cNvSpPr txBox="1"/>
            <p:nvPr/>
          </p:nvSpPr>
          <p:spPr>
            <a:xfrm>
              <a:off x="4222242" y="5245418"/>
              <a:ext cx="138531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dk1"/>
                  </a:solidFill>
                  <a:latin typeface="+mn-lt"/>
                  <a:ea typeface="+mn-ea"/>
                  <a:cs typeface="+mn-cs"/>
                </a:rPr>
                <a:t>强化智力成果保护</a:t>
              </a:r>
              <a:br/>
              <a:r>
                <a:rPr lang="zh-CN" sz="1350" dirty="0">
                  <a:solidFill>
                    <a:schemeClr val="dk1"/>
                  </a:solidFill>
                  <a:latin typeface="+mn-lt"/>
                  <a:ea typeface="+mn-ea"/>
                  <a:cs typeface="+mn-cs"/>
                </a:rPr>
                <a:t>助力企业创新发展</a:t>
              </a:r>
            </a:p>
          </p:txBody>
        </p:sp>
      </p:grpSp>
      <p:grpSp>
        <p:nvGrpSpPr>
          <p:cNvPr id="33" name="Group 33"/>
          <p:cNvGrpSpPr/>
          <p:nvPr/>
        </p:nvGrpSpPr>
        <p:grpSpPr>
          <a:xfrm>
            <a:off x="6582918" y="4629150"/>
            <a:ext cx="2141982" cy="1166051"/>
            <a:chOff x="6582918" y="4629150"/>
            <a:chExt cx="2141982" cy="1166051"/>
          </a:xfrm>
        </p:grpSpPr>
        <p:sp>
          <p:nvSpPr>
            <p:cNvPr id="30" name="Line 30"/>
            <p:cNvSpPr/>
            <p:nvPr/>
          </p:nvSpPr>
          <p:spPr>
            <a:xfrm>
              <a:off x="6591300" y="4629150"/>
              <a:ext cx="2133600" cy="9525"/>
            </a:xfrm>
            <a:custGeom>
              <a:avLst/>
              <a:gdLst/>
              <a:ahLst/>
              <a:cxnLst/>
              <a:rect l="l" t="t" r="r" b="b"/>
              <a:pathLst>
                <a:path w="2133600" h="9525">
                  <a:moveTo>
                    <a:pt x="0" y="0"/>
                  </a:moveTo>
                  <a:lnTo>
                    <a:pt x="2133600" y="0"/>
                  </a:lnTo>
                </a:path>
              </a:pathLst>
            </a:custGeom>
            <a:noFill/>
            <a:ln w="38100">
              <a:solidFill>
                <a:schemeClr val="accent1"/>
              </a:solidFill>
            </a:ln>
          </p:spPr>
        </p:sp>
        <p:sp>
          <p:nvSpPr>
            <p:cNvPr id="31" name="TextBox 31"/>
            <p:cNvSpPr txBox="1"/>
            <p:nvPr/>
          </p:nvSpPr>
          <p:spPr>
            <a:xfrm>
              <a:off x="6582918" y="48320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业务对象</a:t>
              </a:r>
            </a:p>
          </p:txBody>
        </p:sp>
        <p:sp>
          <p:nvSpPr>
            <p:cNvPr id="32" name="TextBox 32"/>
            <p:cNvSpPr txBox="1"/>
            <p:nvPr/>
          </p:nvSpPr>
          <p:spPr>
            <a:xfrm>
              <a:off x="6584442" y="5245418"/>
              <a:ext cx="189966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dk1"/>
                  </a:solidFill>
                  <a:latin typeface="+mn-lt"/>
                  <a:ea typeface="+mn-ea"/>
                  <a:cs typeface="+mn-cs"/>
                </a:rPr>
                <a:t>专利｜商标｜著作权</a:t>
              </a:r>
              <a:br/>
              <a:r>
                <a:rPr lang="zh-CN" sz="1350" dirty="0">
                  <a:solidFill>
                    <a:schemeClr val="dk1"/>
                  </a:solidFill>
                  <a:latin typeface="+mn-lt"/>
                  <a:ea typeface="+mn-ea"/>
                  <a:cs typeface="+mn-cs"/>
                </a:rPr>
                <a:t>商业秘密等知识产权事务</a:t>
              </a:r>
            </a:p>
          </p:txBody>
        </p:sp>
      </p:grpSp>
      <p:grpSp>
        <p:nvGrpSpPr>
          <p:cNvPr id="37" name="Group 37"/>
          <p:cNvGrpSpPr/>
          <p:nvPr/>
        </p:nvGrpSpPr>
        <p:grpSpPr>
          <a:xfrm>
            <a:off x="8945118" y="4629150"/>
            <a:ext cx="2713482" cy="1166051"/>
            <a:chOff x="8945118" y="4629150"/>
            <a:chExt cx="2713482" cy="1166051"/>
          </a:xfrm>
        </p:grpSpPr>
        <p:sp>
          <p:nvSpPr>
            <p:cNvPr id="34" name="Line 34"/>
            <p:cNvSpPr/>
            <p:nvPr/>
          </p:nvSpPr>
          <p:spPr>
            <a:xfrm>
              <a:off x="8953500" y="4629150"/>
              <a:ext cx="2705100" cy="9525"/>
            </a:xfrm>
            <a:custGeom>
              <a:avLst/>
              <a:gdLst/>
              <a:ahLst/>
              <a:cxnLst/>
              <a:rect l="l" t="t" r="r" b="b"/>
              <a:pathLst>
                <a:path w="2705100" h="9525">
                  <a:moveTo>
                    <a:pt x="0" y="0"/>
                  </a:moveTo>
                  <a:lnTo>
                    <a:pt x="2705100" y="0"/>
                  </a:lnTo>
                </a:path>
              </a:pathLst>
            </a:custGeom>
            <a:noFill/>
            <a:ln w="38100">
              <a:solidFill>
                <a:schemeClr val="accent3"/>
              </a:solidFill>
            </a:ln>
          </p:spPr>
        </p:sp>
        <p:sp>
          <p:nvSpPr>
            <p:cNvPr id="35" name="TextBox 35"/>
            <p:cNvSpPr txBox="1"/>
            <p:nvPr/>
          </p:nvSpPr>
          <p:spPr>
            <a:xfrm>
              <a:off x="8945118" y="48320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复合优势</a:t>
              </a:r>
            </a:p>
          </p:txBody>
        </p:sp>
        <p:sp>
          <p:nvSpPr>
            <p:cNvPr id="36" name="TextBox 36"/>
            <p:cNvSpPr txBox="1"/>
            <p:nvPr/>
          </p:nvSpPr>
          <p:spPr>
            <a:xfrm>
              <a:off x="8946642" y="5245418"/>
              <a:ext cx="2071116" cy="549783"/>
            </a:xfrm>
            <a:prstGeom prst="rect">
              <a:avLst/>
            </a:prstGeom>
            <a:noFill/>
            <a:ln>
              <a:noFill/>
            </a:ln>
          </p:spPr>
          <p:txBody>
            <a:bodyPr wrap="none" lIns="0" tIns="0" rIns="0" bIns="0" anchor="t" anchorCtr="0">
              <a:spAutoFit/>
            </a:bodyPr>
            <a:lstStyle/>
            <a:p>
              <a:pPr algn="l">
                <a:lnSpc>
                  <a:spcPts val="2250"/>
                </a:lnSpc>
              </a:pPr>
              <a:r>
                <a:rPr lang="zh-CN" sz="1350" dirty="0">
                  <a:solidFill>
                    <a:schemeClr val="dk1"/>
                  </a:solidFill>
                  <a:latin typeface="+mn-lt"/>
                  <a:ea typeface="+mn-ea"/>
                  <a:cs typeface="+mn-cs"/>
                </a:rPr>
                <a:t>数位成员兼具法律职业资格</a:t>
              </a:r>
              <a:br/>
              <a:r>
                <a:rPr lang="zh-CN" sz="1350" dirty="0">
                  <a:solidFill>
                    <a:schemeClr val="dk1"/>
                  </a:solidFill>
                  <a:latin typeface="+mn-lt"/>
                  <a:ea typeface="+mn-ea"/>
                  <a:cs typeface="+mn-cs"/>
                </a:rPr>
                <a:t>与专利代理资格</a:t>
              </a:r>
            </a:p>
          </p:txBody>
        </p:sp>
      </p:grpSp>
      <p:grpSp>
        <p:nvGrpSpPr>
          <p:cNvPr id="41" name="Group 41"/>
          <p:cNvGrpSpPr/>
          <p:nvPr/>
        </p:nvGrpSpPr>
        <p:grpSpPr>
          <a:xfrm>
            <a:off x="528066" y="6286500"/>
            <a:ext cx="11135868" cy="387287"/>
            <a:chOff x="528066" y="6286500"/>
            <a:chExt cx="11135868" cy="387287"/>
          </a:xfrm>
        </p:grpSpPr>
        <p:sp>
          <p:nvSpPr>
            <p:cNvPr id="38" name="Line 38"/>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9" name="TextBox 39"/>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40" name="TextBox 40"/>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13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311468"/>
            <a:ext cx="11103102" cy="917067"/>
            <a:chOff x="536448" y="311468"/>
            <a:chExt cx="11103102" cy="917067"/>
          </a:xfrm>
        </p:grpSpPr>
        <p:sp>
          <p:nvSpPr>
            <p:cNvPr id="2" name="TextBox 2"/>
            <p:cNvSpPr txBox="1"/>
            <p:nvPr/>
          </p:nvSpPr>
          <p:spPr>
            <a:xfrm>
              <a:off x="545592" y="311468"/>
              <a:ext cx="229208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11 / QUALITY ASSURANCE</a:t>
              </a:r>
            </a:p>
          </p:txBody>
        </p:sp>
        <p:sp>
          <p:nvSpPr>
            <p:cNvPr id="3" name="TextBox 3"/>
            <p:cNvSpPr txBox="1"/>
            <p:nvPr/>
          </p:nvSpPr>
          <p:spPr>
            <a:xfrm>
              <a:off x="536448" y="612458"/>
              <a:ext cx="8937117"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精准服务保障名单验证团队稳定性与质量机制</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sp>
        <p:nvSpPr>
          <p:cNvPr id="6" name="Rectangle 6"/>
          <p:cNvSpPr/>
          <p:nvPr/>
        </p:nvSpPr>
        <p:spPr>
          <a:xfrm>
            <a:off x="1394310" y="1599686"/>
            <a:ext cx="2911238" cy="1926901"/>
          </a:xfrm>
          <a:prstGeom prst="rect">
            <a:avLst/>
          </a:prstGeom>
          <a:solidFill>
            <a:srgbClr val="FFFFFF"/>
          </a:solidFill>
          <a:ln w="9525">
            <a:solidFill>
              <a:schemeClr val="accent5"/>
            </a:solidFill>
          </a:ln>
        </p:spPr>
      </p:sp>
      <p:pic>
        <p:nvPicPr>
          <p:cNvPr id="7" name="Image 7"/>
          <p:cNvPicPr>
            <a:picLocks noChangeAspect="1"/>
          </p:cNvPicPr>
          <p:nvPr/>
        </p:nvPicPr>
        <p:blipFill>
          <a:blip r:embed="rId3"/>
          <a:stretch>
            <a:fillRect/>
          </a:stretch>
        </p:blipFill>
        <p:spPr>
          <a:xfrm>
            <a:off x="1508260" y="1642816"/>
            <a:ext cx="2788623" cy="1855202"/>
          </a:xfrm>
          <a:prstGeom prst="rect">
            <a:avLst/>
          </a:prstGeom>
        </p:spPr>
      </p:pic>
      <p:sp>
        <p:nvSpPr>
          <p:cNvPr id="8" name="Rectangle 8"/>
          <p:cNvSpPr/>
          <p:nvPr/>
        </p:nvSpPr>
        <p:spPr>
          <a:xfrm>
            <a:off x="1461440" y="3743325"/>
            <a:ext cx="2805950" cy="2296569"/>
          </a:xfrm>
          <a:prstGeom prst="rect">
            <a:avLst/>
          </a:prstGeom>
          <a:solidFill>
            <a:srgbClr val="FFFFFF"/>
          </a:solidFill>
          <a:ln w="19050">
            <a:solidFill>
              <a:schemeClr val="accent3"/>
            </a:solidFill>
          </a:ln>
        </p:spPr>
        <p:txBody>
          <a:bodyPr/>
          <a:lstStyle/>
          <a:p>
            <a:endParaRPr lang="zh-CN" altLang="en-US" dirty="0"/>
          </a:p>
        </p:txBody>
      </p:sp>
      <p:pic>
        <p:nvPicPr>
          <p:cNvPr id="9" name="Image 9"/>
          <p:cNvPicPr>
            <a:picLocks noChangeAspect="1"/>
          </p:cNvPicPr>
          <p:nvPr/>
        </p:nvPicPr>
        <p:blipFill>
          <a:blip r:embed="rId4"/>
          <a:stretch>
            <a:fillRect/>
          </a:stretch>
        </p:blipFill>
        <p:spPr>
          <a:xfrm>
            <a:off x="1567490" y="3782472"/>
            <a:ext cx="2593849" cy="2218274"/>
          </a:xfrm>
          <a:prstGeom prst="rect">
            <a:avLst/>
          </a:prstGeom>
        </p:spPr>
      </p:pic>
      <p:sp>
        <p:nvSpPr>
          <p:cNvPr id="10" name="TextBox 10"/>
          <p:cNvSpPr txBox="1"/>
          <p:nvPr/>
        </p:nvSpPr>
        <p:spPr>
          <a:xfrm>
            <a:off x="952532" y="1245784"/>
            <a:ext cx="1847403" cy="11041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《专利代理机构精准服务保障名单》入选证明材料</a:t>
            </a:r>
          </a:p>
        </p:txBody>
      </p:sp>
      <p:grpSp>
        <p:nvGrpSpPr>
          <p:cNvPr id="19" name="Group 19"/>
          <p:cNvGrpSpPr/>
          <p:nvPr/>
        </p:nvGrpSpPr>
        <p:grpSpPr>
          <a:xfrm>
            <a:off x="6622542" y="1554956"/>
            <a:ext cx="3648456" cy="773145"/>
            <a:chOff x="6622542" y="1554956"/>
            <a:chExt cx="3648456" cy="773145"/>
          </a:xfrm>
        </p:grpSpPr>
        <p:grpSp>
          <p:nvGrpSpPr>
            <p:cNvPr id="16" name="Group 16"/>
            <p:cNvGrpSpPr/>
            <p:nvPr/>
          </p:nvGrpSpPr>
          <p:grpSpPr>
            <a:xfrm>
              <a:off x="6679406" y="1554956"/>
              <a:ext cx="266700" cy="316707"/>
              <a:chOff x="6679406" y="1554956"/>
              <a:chExt cx="266700" cy="316707"/>
            </a:xfrm>
          </p:grpSpPr>
          <p:sp>
            <p:nvSpPr>
              <p:cNvPr id="12" name="Freeform 12"/>
              <p:cNvSpPr/>
              <p:nvPr/>
            </p:nvSpPr>
            <p:spPr>
              <a:xfrm>
                <a:off x="6862762" y="1554956"/>
                <a:ext cx="83344" cy="83344"/>
              </a:xfrm>
              <a:custGeom>
                <a:avLst/>
                <a:gdLst/>
                <a:ahLst/>
                <a:cxnLst/>
                <a:rect l="l" t="t" r="r" b="b"/>
                <a:pathLst>
                  <a:path w="83344" h="83344">
                    <a:moveTo>
                      <a:pt x="0" y="0"/>
                    </a:moveTo>
                    <a:lnTo>
                      <a:pt x="0" y="66675"/>
                    </a:lnTo>
                    <a:cubicBezTo>
                      <a:pt x="0" y="75881"/>
                      <a:pt x="7463" y="83344"/>
                      <a:pt x="16669" y="83344"/>
                    </a:cubicBezTo>
                    <a:lnTo>
                      <a:pt x="83344" y="83344"/>
                    </a:lnTo>
                  </a:path>
                </a:pathLst>
              </a:custGeom>
              <a:noFill/>
              <a:ln w="33338">
                <a:solidFill>
                  <a:schemeClr val="accent3"/>
                </a:solidFill>
              </a:ln>
            </p:spPr>
          </p:sp>
          <p:sp>
            <p:nvSpPr>
              <p:cNvPr id="13" name="Freeform 13"/>
              <p:cNvSpPr/>
              <p:nvPr/>
            </p:nvSpPr>
            <p:spPr>
              <a:xfrm>
                <a:off x="6712744" y="1554956"/>
                <a:ext cx="233362" cy="300038"/>
              </a:xfrm>
              <a:custGeom>
                <a:avLst/>
                <a:gdLst/>
                <a:ahLst/>
                <a:cxnLst/>
                <a:rect l="l" t="t" r="r" b="b"/>
                <a:pathLst>
                  <a:path w="233362" h="300038">
                    <a:moveTo>
                      <a:pt x="0" y="83344"/>
                    </a:moveTo>
                    <a:lnTo>
                      <a:pt x="0" y="33338"/>
                    </a:lnTo>
                    <a:cubicBezTo>
                      <a:pt x="0" y="14926"/>
                      <a:pt x="14926" y="0"/>
                      <a:pt x="33338" y="0"/>
                    </a:cubicBezTo>
                    <a:lnTo>
                      <a:pt x="150019" y="0"/>
                    </a:lnTo>
                    <a:lnTo>
                      <a:pt x="233362" y="83344"/>
                    </a:lnTo>
                    <a:lnTo>
                      <a:pt x="233362" y="266700"/>
                    </a:lnTo>
                    <a:cubicBezTo>
                      <a:pt x="233362" y="285112"/>
                      <a:pt x="218437" y="300038"/>
                      <a:pt x="200025" y="300038"/>
                    </a:cubicBezTo>
                    <a:lnTo>
                      <a:pt x="116681" y="300038"/>
                    </a:lnTo>
                  </a:path>
                </a:pathLst>
              </a:custGeom>
              <a:noFill/>
              <a:ln w="33338">
                <a:solidFill>
                  <a:schemeClr val="accent3"/>
                </a:solidFill>
              </a:ln>
            </p:spPr>
          </p:sp>
          <p:sp>
            <p:nvSpPr>
              <p:cNvPr id="14" name="Freeform 14"/>
              <p:cNvSpPr/>
              <p:nvPr/>
            </p:nvSpPr>
            <p:spPr>
              <a:xfrm>
                <a:off x="6679406" y="1688306"/>
                <a:ext cx="100012" cy="100012"/>
              </a:xfrm>
              <a:custGeom>
                <a:avLst/>
                <a:gdLst/>
                <a:ahLst/>
                <a:cxnLst/>
                <a:rect l="l" t="t" r="r" b="b"/>
                <a:pathLst>
                  <a:path w="100012" h="100012">
                    <a:moveTo>
                      <a:pt x="0" y="50006"/>
                    </a:moveTo>
                    <a:cubicBezTo>
                      <a:pt x="0" y="77624"/>
                      <a:pt x="22389" y="100012"/>
                      <a:pt x="50006" y="100012"/>
                    </a:cubicBezTo>
                    <a:cubicBezTo>
                      <a:pt x="77624" y="100012"/>
                      <a:pt x="100012" y="77624"/>
                      <a:pt x="100012" y="50006"/>
                    </a:cubicBezTo>
                    <a:cubicBezTo>
                      <a:pt x="100012" y="22389"/>
                      <a:pt x="77624" y="0"/>
                      <a:pt x="50006" y="0"/>
                    </a:cubicBezTo>
                    <a:cubicBezTo>
                      <a:pt x="22389" y="0"/>
                      <a:pt x="0" y="22389"/>
                      <a:pt x="0" y="50006"/>
                    </a:cubicBezTo>
                  </a:path>
                </a:pathLst>
              </a:custGeom>
              <a:noFill/>
              <a:ln w="33338">
                <a:solidFill>
                  <a:schemeClr val="accent3"/>
                </a:solidFill>
              </a:ln>
            </p:spPr>
          </p:sp>
          <p:sp>
            <p:nvSpPr>
              <p:cNvPr id="15" name="Freeform 15"/>
              <p:cNvSpPr/>
              <p:nvPr/>
            </p:nvSpPr>
            <p:spPr>
              <a:xfrm>
                <a:off x="6679406" y="1788319"/>
                <a:ext cx="100012" cy="83344"/>
              </a:xfrm>
              <a:custGeom>
                <a:avLst/>
                <a:gdLst/>
                <a:ahLst/>
                <a:cxnLst/>
                <a:rect l="l" t="t" r="r" b="b"/>
                <a:pathLst>
                  <a:path w="100012" h="83344">
                    <a:moveTo>
                      <a:pt x="25003" y="0"/>
                    </a:moveTo>
                    <a:lnTo>
                      <a:pt x="0" y="83344"/>
                    </a:lnTo>
                    <a:lnTo>
                      <a:pt x="50006" y="58341"/>
                    </a:lnTo>
                    <a:lnTo>
                      <a:pt x="100012" y="83344"/>
                    </a:lnTo>
                    <a:lnTo>
                      <a:pt x="75009" y="0"/>
                    </a:lnTo>
                  </a:path>
                </a:pathLst>
              </a:custGeom>
              <a:noFill/>
              <a:ln w="33338">
                <a:solidFill>
                  <a:schemeClr val="accent3"/>
                </a:solidFill>
              </a:ln>
            </p:spPr>
          </p:sp>
        </p:grpSp>
        <p:sp>
          <p:nvSpPr>
            <p:cNvPr id="17" name="TextBox 17"/>
            <p:cNvSpPr txBox="1"/>
            <p:nvPr/>
          </p:nvSpPr>
          <p:spPr>
            <a:xfrm>
              <a:off x="7190232" y="1564005"/>
              <a:ext cx="2099196"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机构化质量基础</a:t>
              </a:r>
            </a:p>
          </p:txBody>
        </p:sp>
        <p:sp>
          <p:nvSpPr>
            <p:cNvPr id="18" name="TextBox 18"/>
            <p:cNvSpPr txBox="1"/>
            <p:nvPr/>
          </p:nvSpPr>
          <p:spPr>
            <a:xfrm>
              <a:off x="6622542" y="2064068"/>
              <a:ext cx="3648456"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入选标准指向可持续的信用、团队与审核机制</a:t>
              </a:r>
            </a:p>
          </p:txBody>
        </p:sp>
      </p:grpSp>
      <p:grpSp>
        <p:nvGrpSpPr>
          <p:cNvPr id="31" name="Group 31"/>
          <p:cNvGrpSpPr/>
          <p:nvPr/>
        </p:nvGrpSpPr>
        <p:grpSpPr>
          <a:xfrm>
            <a:off x="6620256" y="2758440"/>
            <a:ext cx="5038344" cy="2123694"/>
            <a:chOff x="6620256" y="2758440"/>
            <a:chExt cx="5038344" cy="2123694"/>
          </a:xfrm>
        </p:grpSpPr>
        <p:sp>
          <p:nvSpPr>
            <p:cNvPr id="20" name="TextBox 20"/>
            <p:cNvSpPr txBox="1"/>
            <p:nvPr/>
          </p:nvSpPr>
          <p:spPr>
            <a:xfrm>
              <a:off x="6620256" y="2758440"/>
              <a:ext cx="298163"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mn-lt"/>
                  <a:ea typeface="+mn-ea"/>
                  <a:cs typeface="+mn-cs"/>
                </a:rPr>
                <a:t>01</a:t>
              </a:r>
            </a:p>
          </p:txBody>
        </p:sp>
        <p:sp>
          <p:nvSpPr>
            <p:cNvPr id="21" name="TextBox 21"/>
            <p:cNvSpPr txBox="1"/>
            <p:nvPr/>
          </p:nvSpPr>
          <p:spPr>
            <a:xfrm>
              <a:off x="7173468" y="2774632"/>
              <a:ext cx="1416139"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良好信用记录</a:t>
              </a:r>
            </a:p>
          </p:txBody>
        </p:sp>
        <p:sp>
          <p:nvSpPr>
            <p:cNvPr id="22" name="Line 22"/>
            <p:cNvSpPr/>
            <p:nvPr/>
          </p:nvSpPr>
          <p:spPr>
            <a:xfrm>
              <a:off x="6629400" y="3143250"/>
              <a:ext cx="5029200" cy="9525"/>
            </a:xfrm>
            <a:custGeom>
              <a:avLst/>
              <a:gdLst/>
              <a:ahLst/>
              <a:cxnLst/>
              <a:rect l="l" t="t" r="r" b="b"/>
              <a:pathLst>
                <a:path w="5029200" h="9525">
                  <a:moveTo>
                    <a:pt x="0" y="0"/>
                  </a:moveTo>
                  <a:lnTo>
                    <a:pt x="5029200" y="0"/>
                  </a:lnTo>
                </a:path>
              </a:pathLst>
            </a:custGeom>
            <a:noFill/>
            <a:ln w="9525">
              <a:solidFill>
                <a:schemeClr val="accent5"/>
              </a:solidFill>
            </a:ln>
          </p:spPr>
        </p:sp>
        <p:sp>
          <p:nvSpPr>
            <p:cNvPr id="23" name="TextBox 23"/>
            <p:cNvSpPr txBox="1"/>
            <p:nvPr/>
          </p:nvSpPr>
          <p:spPr>
            <a:xfrm>
              <a:off x="6620256" y="3348990"/>
              <a:ext cx="29816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02</a:t>
              </a:r>
            </a:p>
          </p:txBody>
        </p:sp>
        <p:sp>
          <p:nvSpPr>
            <p:cNvPr id="24" name="TextBox 24"/>
            <p:cNvSpPr txBox="1"/>
            <p:nvPr/>
          </p:nvSpPr>
          <p:spPr>
            <a:xfrm>
              <a:off x="7173468" y="3365182"/>
              <a:ext cx="1416139"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稳定专业团队</a:t>
              </a:r>
            </a:p>
          </p:txBody>
        </p:sp>
        <p:sp>
          <p:nvSpPr>
            <p:cNvPr id="25" name="Line 25"/>
            <p:cNvSpPr/>
            <p:nvPr/>
          </p:nvSpPr>
          <p:spPr>
            <a:xfrm>
              <a:off x="6629400" y="3733800"/>
              <a:ext cx="5029200" cy="9525"/>
            </a:xfrm>
            <a:custGeom>
              <a:avLst/>
              <a:gdLst/>
              <a:ahLst/>
              <a:cxnLst/>
              <a:rect l="l" t="t" r="r" b="b"/>
              <a:pathLst>
                <a:path w="5029200" h="9525">
                  <a:moveTo>
                    <a:pt x="0" y="0"/>
                  </a:moveTo>
                  <a:lnTo>
                    <a:pt x="5029200" y="0"/>
                  </a:lnTo>
                </a:path>
              </a:pathLst>
            </a:custGeom>
            <a:noFill/>
            <a:ln w="9525">
              <a:solidFill>
                <a:schemeClr val="accent5"/>
              </a:solidFill>
            </a:ln>
          </p:spPr>
        </p:sp>
        <p:sp>
          <p:nvSpPr>
            <p:cNvPr id="26" name="TextBox 26"/>
            <p:cNvSpPr txBox="1"/>
            <p:nvPr/>
          </p:nvSpPr>
          <p:spPr>
            <a:xfrm>
              <a:off x="6620256" y="3939540"/>
              <a:ext cx="29816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03</a:t>
              </a:r>
            </a:p>
          </p:txBody>
        </p:sp>
        <p:sp>
          <p:nvSpPr>
            <p:cNvPr id="27" name="TextBox 27"/>
            <p:cNvSpPr txBox="1"/>
            <p:nvPr/>
          </p:nvSpPr>
          <p:spPr>
            <a:xfrm>
              <a:off x="7173468" y="3955732"/>
              <a:ext cx="1882597"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完善质量审核机制</a:t>
              </a:r>
            </a:p>
          </p:txBody>
        </p:sp>
        <p:sp>
          <p:nvSpPr>
            <p:cNvPr id="28" name="Line 28"/>
            <p:cNvSpPr/>
            <p:nvPr/>
          </p:nvSpPr>
          <p:spPr>
            <a:xfrm>
              <a:off x="6629400" y="4324350"/>
              <a:ext cx="5029200" cy="9525"/>
            </a:xfrm>
            <a:custGeom>
              <a:avLst/>
              <a:gdLst/>
              <a:ahLst/>
              <a:cxnLst/>
              <a:rect l="l" t="t" r="r" b="b"/>
              <a:pathLst>
                <a:path w="5029200" h="9525">
                  <a:moveTo>
                    <a:pt x="0" y="0"/>
                  </a:moveTo>
                  <a:lnTo>
                    <a:pt x="5029200" y="0"/>
                  </a:lnTo>
                </a:path>
              </a:pathLst>
            </a:custGeom>
            <a:noFill/>
            <a:ln w="9525">
              <a:solidFill>
                <a:schemeClr val="accent5"/>
              </a:solidFill>
            </a:ln>
          </p:spPr>
        </p:sp>
        <p:sp>
          <p:nvSpPr>
            <p:cNvPr id="29" name="TextBox 29"/>
            <p:cNvSpPr txBox="1"/>
            <p:nvPr/>
          </p:nvSpPr>
          <p:spPr>
            <a:xfrm>
              <a:off x="6620256" y="4530090"/>
              <a:ext cx="29816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04</a:t>
              </a:r>
            </a:p>
          </p:txBody>
        </p:sp>
        <p:sp>
          <p:nvSpPr>
            <p:cNvPr id="30" name="TextBox 30"/>
            <p:cNvSpPr txBox="1"/>
            <p:nvPr/>
          </p:nvSpPr>
          <p:spPr>
            <a:xfrm>
              <a:off x="7173468" y="4546282"/>
              <a:ext cx="3281972"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n-lt"/>
                  <a:ea typeface="+mn-ea"/>
                  <a:cs typeface="+mn-cs"/>
                </a:rPr>
                <a:t>特定时间内无违法违规代理行为</a:t>
              </a:r>
            </a:p>
          </p:txBody>
        </p:sp>
      </p:grpSp>
      <p:grpSp>
        <p:nvGrpSpPr>
          <p:cNvPr id="35" name="Group 35"/>
          <p:cNvGrpSpPr/>
          <p:nvPr/>
        </p:nvGrpSpPr>
        <p:grpSpPr>
          <a:xfrm>
            <a:off x="6629400" y="5219700"/>
            <a:ext cx="5029200" cy="982789"/>
            <a:chOff x="6629400" y="5219700"/>
            <a:chExt cx="5029200" cy="982789"/>
          </a:xfrm>
        </p:grpSpPr>
        <p:sp>
          <p:nvSpPr>
            <p:cNvPr id="32" name="Rectangle 32"/>
            <p:cNvSpPr/>
            <p:nvPr/>
          </p:nvSpPr>
          <p:spPr>
            <a:xfrm>
              <a:off x="6629400" y="5219700"/>
              <a:ext cx="5029200" cy="914400"/>
            </a:xfrm>
            <a:prstGeom prst="rect">
              <a:avLst/>
            </a:prstGeom>
            <a:solidFill>
              <a:schemeClr val="accent3"/>
            </a:solidFill>
            <a:ln>
              <a:noFill/>
            </a:ln>
          </p:spPr>
        </p:sp>
        <p:sp>
          <p:nvSpPr>
            <p:cNvPr id="33" name="TextBox 33"/>
            <p:cNvSpPr txBox="1"/>
            <p:nvPr/>
          </p:nvSpPr>
          <p:spPr>
            <a:xfrm>
              <a:off x="6870192" y="5397818"/>
              <a:ext cx="777011"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机构保障</a:t>
              </a:r>
            </a:p>
          </p:txBody>
        </p:sp>
        <p:sp>
          <p:nvSpPr>
            <p:cNvPr id="34" name="TextBox 34"/>
            <p:cNvSpPr txBox="1"/>
            <p:nvPr/>
          </p:nvSpPr>
          <p:spPr>
            <a:xfrm>
              <a:off x="6868668" y="5613082"/>
              <a:ext cx="2437066" cy="589407"/>
            </a:xfrm>
            <a:prstGeom prst="rect">
              <a:avLst/>
            </a:prstGeom>
            <a:noFill/>
            <a:ln>
              <a:noFill/>
            </a:ln>
          </p:spPr>
          <p:txBody>
            <a:bodyPr wrap="none" lIns="0" tIns="0" rIns="0" bIns="0" anchor="t" anchorCtr="0">
              <a:spAutoFit/>
            </a:bodyPr>
            <a:lstStyle/>
            <a:p>
              <a:pPr algn="l">
                <a:lnSpc>
                  <a:spcPts val="2100"/>
                </a:lnSpc>
              </a:pPr>
              <a:r>
                <a:rPr lang="zh-CN" sz="1650" b="1" dirty="0">
                  <a:solidFill>
                    <a:schemeClr val="accent1"/>
                  </a:solidFill>
                  <a:latin typeface="+mn-lt"/>
                  <a:ea typeface="+mn-ea"/>
                  <a:cs typeface="+mn-cs"/>
                </a:rPr>
                <a:t>专业服务由组织机制保障</a:t>
              </a:r>
              <a:br/>
              <a:r>
                <a:rPr lang="zh-CN" sz="1650" b="1" dirty="0">
                  <a:solidFill>
                    <a:schemeClr val="accent1"/>
                  </a:solidFill>
                  <a:latin typeface="+mn-lt"/>
                  <a:ea typeface="+mn-ea"/>
                  <a:cs typeface="+mn-cs"/>
                </a:rPr>
                <a:t>而不仅依赖单个承办人。</a:t>
              </a:r>
            </a:p>
          </p:txBody>
        </p:sp>
      </p:grpSp>
      <p:grpSp>
        <p:nvGrpSpPr>
          <p:cNvPr id="39" name="Group 39"/>
          <p:cNvGrpSpPr/>
          <p:nvPr/>
        </p:nvGrpSpPr>
        <p:grpSpPr>
          <a:xfrm>
            <a:off x="528066" y="6286500"/>
            <a:ext cx="11135868" cy="387287"/>
            <a:chOff x="528066" y="6286500"/>
            <a:chExt cx="11135868" cy="387287"/>
          </a:xfrm>
        </p:grpSpPr>
        <p:sp>
          <p:nvSpPr>
            <p:cNvPr id="36" name="Line 36"/>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7" name="TextBox 37"/>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8" name="TextBox 38"/>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14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8937117" cy="1140333"/>
            <a:chOff x="536448" y="273368"/>
            <a:chExt cx="8937117" cy="1140333"/>
          </a:xfrm>
        </p:grpSpPr>
        <p:sp>
          <p:nvSpPr>
            <p:cNvPr id="2" name="TextBox 2"/>
            <p:cNvSpPr txBox="1"/>
            <p:nvPr/>
          </p:nvSpPr>
          <p:spPr>
            <a:xfrm>
              <a:off x="545592" y="273368"/>
              <a:ext cx="149566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12 / CORE TEAM</a:t>
              </a:r>
            </a:p>
          </p:txBody>
        </p:sp>
        <p:sp>
          <p:nvSpPr>
            <p:cNvPr id="3" name="TextBox 3"/>
            <p:cNvSpPr txBox="1"/>
            <p:nvPr/>
          </p:nvSpPr>
          <p:spPr>
            <a:xfrm>
              <a:off x="536448" y="555308"/>
              <a:ext cx="8937117"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核心团队兼具律所管理、专利代理与调解经验</a:t>
              </a:r>
            </a:p>
          </p:txBody>
        </p:sp>
        <p:sp>
          <p:nvSpPr>
            <p:cNvPr id="4" name="TextBox 4"/>
            <p:cNvSpPr txBox="1"/>
            <p:nvPr/>
          </p:nvSpPr>
          <p:spPr>
            <a:xfrm>
              <a:off x="545592" y="1149668"/>
              <a:ext cx="6011037"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荣誉顾问、部长与执行部长覆盖管理、诉讼、代理、技术调查和纠纷调解。</a:t>
              </a:r>
            </a:p>
          </p:txBody>
        </p:sp>
      </p:grpSp>
      <p:grpSp>
        <p:nvGrpSpPr>
          <p:cNvPr id="13" name="Group 13"/>
          <p:cNvGrpSpPr/>
          <p:nvPr/>
        </p:nvGrpSpPr>
        <p:grpSpPr>
          <a:xfrm>
            <a:off x="470154" y="1581150"/>
            <a:ext cx="3530346" cy="3515106"/>
            <a:chOff x="470154" y="1581150"/>
            <a:chExt cx="3530346" cy="3515106"/>
          </a:xfrm>
        </p:grpSpPr>
        <p:sp>
          <p:nvSpPr>
            <p:cNvPr id="6" name="Line 6"/>
            <p:cNvSpPr/>
            <p:nvPr/>
          </p:nvSpPr>
          <p:spPr>
            <a:xfrm>
              <a:off x="476250" y="1581150"/>
              <a:ext cx="3524250" cy="9525"/>
            </a:xfrm>
            <a:custGeom>
              <a:avLst/>
              <a:gdLst/>
              <a:ahLst/>
              <a:cxnLst/>
              <a:rect l="l" t="t" r="r" b="b"/>
              <a:pathLst>
                <a:path w="3524250" h="9525">
                  <a:moveTo>
                    <a:pt x="0" y="0"/>
                  </a:moveTo>
                  <a:lnTo>
                    <a:pt x="3524250" y="0"/>
                  </a:lnTo>
                </a:path>
              </a:pathLst>
            </a:custGeom>
            <a:noFill/>
            <a:ln w="47625">
              <a:solidFill>
                <a:schemeClr val="accent2"/>
              </a:solidFill>
            </a:ln>
          </p:spPr>
        </p:sp>
        <p:sp>
          <p:nvSpPr>
            <p:cNvPr id="7" name="Rectangle 7"/>
            <p:cNvSpPr/>
            <p:nvPr/>
          </p:nvSpPr>
          <p:spPr>
            <a:xfrm>
              <a:off x="476250" y="1809750"/>
              <a:ext cx="1333500" cy="1524000"/>
            </a:xfrm>
            <a:prstGeom prst="rect">
              <a:avLst/>
            </a:prstGeom>
            <a:solidFill>
              <a:schemeClr val="lt2"/>
            </a:solidFill>
            <a:ln>
              <a:noFill/>
            </a:ln>
          </p:spPr>
        </p:sp>
        <p:pic>
          <p:nvPicPr>
            <p:cNvPr id="8" name="Image 8"/>
            <p:cNvPicPr>
              <a:picLocks noChangeAspect="1"/>
            </p:cNvPicPr>
            <p:nvPr/>
          </p:nvPicPr>
          <p:blipFill>
            <a:blip r:embed="rId3"/>
            <a:stretch>
              <a:fillRect/>
            </a:stretch>
          </p:blipFill>
          <p:spPr>
            <a:xfrm>
              <a:off x="533400" y="1971577"/>
              <a:ext cx="1219200" cy="1200346"/>
            </a:xfrm>
            <a:prstGeom prst="rect">
              <a:avLst/>
            </a:prstGeom>
          </p:spPr>
        </p:pic>
        <p:sp>
          <p:nvSpPr>
            <p:cNvPr id="9" name="TextBox 9"/>
            <p:cNvSpPr txBox="1"/>
            <p:nvPr/>
          </p:nvSpPr>
          <p:spPr>
            <a:xfrm>
              <a:off x="2027682" y="20212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曾建勇</a:t>
              </a:r>
            </a:p>
          </p:txBody>
        </p:sp>
        <p:sp>
          <p:nvSpPr>
            <p:cNvPr id="10" name="TextBox 10"/>
            <p:cNvSpPr txBox="1"/>
            <p:nvPr/>
          </p:nvSpPr>
          <p:spPr>
            <a:xfrm>
              <a:off x="2031492" y="2483168"/>
              <a:ext cx="77701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荣誉顾问</a:t>
              </a:r>
            </a:p>
          </p:txBody>
        </p:sp>
        <p:sp>
          <p:nvSpPr>
            <p:cNvPr id="11" name="TextBox 11"/>
            <p:cNvSpPr txBox="1"/>
            <p:nvPr/>
          </p:nvSpPr>
          <p:spPr>
            <a:xfrm>
              <a:off x="2032254" y="2880360"/>
              <a:ext cx="116723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管理 × 政协履职</a:t>
              </a:r>
            </a:p>
          </p:txBody>
        </p:sp>
        <p:sp>
          <p:nvSpPr>
            <p:cNvPr id="12" name="TextBox 12"/>
            <p:cNvSpPr txBox="1"/>
            <p:nvPr/>
          </p:nvSpPr>
          <p:spPr>
            <a:xfrm>
              <a:off x="470154" y="3642360"/>
              <a:ext cx="2023872" cy="1453896"/>
            </a:xfrm>
            <a:prstGeom prst="rect">
              <a:avLst/>
            </a:prstGeom>
            <a:noFill/>
            <a:ln>
              <a:noFill/>
            </a:ln>
          </p:spPr>
          <p:txBody>
            <a:bodyPr wrap="none" lIns="0" tIns="0" rIns="0" bIns="0" anchor="t" anchorCtr="0">
              <a:spAutoFit/>
            </a:bodyPr>
            <a:lstStyle/>
            <a:p>
              <a:pPr algn="l">
                <a:lnSpc>
                  <a:spcPts val="2400"/>
                </a:lnSpc>
              </a:pPr>
              <a:r>
                <a:rPr lang="zh-CN" sz="1200" dirty="0">
                  <a:solidFill>
                    <a:schemeClr val="dk1"/>
                  </a:solidFill>
                  <a:latin typeface="+mn-lt"/>
                  <a:ea typeface="+mn-ea"/>
                  <a:cs typeface="+mn-cs"/>
                </a:rPr>
                <a:t>高级合伙人｜2000年开始执业</a:t>
              </a:r>
              <a:br/>
              <a:r>
                <a:rPr lang="zh-CN" sz="1200" dirty="0">
                  <a:solidFill>
                    <a:schemeClr val="dk1"/>
                  </a:solidFill>
                  <a:latin typeface="+mn-lt"/>
                  <a:ea typeface="+mn-ea"/>
                  <a:cs typeface="+mn-cs"/>
                </a:rPr>
                <a:t>连续两届惠州市政协委员</a:t>
              </a:r>
              <a:br/>
              <a:r>
                <a:rPr lang="zh-CN" sz="1200" dirty="0">
                  <a:solidFill>
                    <a:schemeClr val="dk1"/>
                  </a:solidFill>
                  <a:latin typeface="+mn-lt"/>
                  <a:ea typeface="+mn-ea"/>
                  <a:cs typeface="+mn-cs"/>
                </a:rPr>
                <a:t>曾任省律协知产委委员</a:t>
              </a:r>
              <a:br/>
              <a:r>
                <a:rPr lang="zh-CN" sz="1200" dirty="0">
                  <a:solidFill>
                    <a:schemeClr val="dk1"/>
                  </a:solidFill>
                  <a:latin typeface="+mn-lt"/>
                  <a:ea typeface="+mn-ea"/>
                  <a:cs typeface="+mn-cs"/>
                </a:rPr>
                <a:t>惠州市律协青工委主任</a:t>
              </a:r>
              <a:br/>
              <a:r>
                <a:rPr lang="zh-CN" sz="1200" dirty="0">
                  <a:solidFill>
                    <a:schemeClr val="dk1"/>
                  </a:solidFill>
                  <a:latin typeface="+mn-lt"/>
                  <a:ea typeface="+mn-ea"/>
                  <a:cs typeface="+mn-cs"/>
                </a:rPr>
                <a:t>具有全国专利代理人经验</a:t>
              </a:r>
            </a:p>
          </p:txBody>
        </p:sp>
      </p:grpSp>
      <p:grpSp>
        <p:nvGrpSpPr>
          <p:cNvPr id="21" name="Group 21"/>
          <p:cNvGrpSpPr/>
          <p:nvPr/>
        </p:nvGrpSpPr>
        <p:grpSpPr>
          <a:xfrm>
            <a:off x="4327779" y="1581150"/>
            <a:ext cx="3530346" cy="3343656"/>
            <a:chOff x="4327779" y="1581150"/>
            <a:chExt cx="3530346" cy="3343656"/>
          </a:xfrm>
        </p:grpSpPr>
        <p:sp>
          <p:nvSpPr>
            <p:cNvPr id="14" name="Line 14"/>
            <p:cNvSpPr/>
            <p:nvPr/>
          </p:nvSpPr>
          <p:spPr>
            <a:xfrm>
              <a:off x="4333875" y="1581150"/>
              <a:ext cx="3524250" cy="9525"/>
            </a:xfrm>
            <a:custGeom>
              <a:avLst/>
              <a:gdLst/>
              <a:ahLst/>
              <a:cxnLst/>
              <a:rect l="l" t="t" r="r" b="b"/>
              <a:pathLst>
                <a:path w="3524250" h="9525">
                  <a:moveTo>
                    <a:pt x="0" y="0"/>
                  </a:moveTo>
                  <a:lnTo>
                    <a:pt x="3524250" y="0"/>
                  </a:lnTo>
                </a:path>
              </a:pathLst>
            </a:custGeom>
            <a:noFill/>
            <a:ln w="47625">
              <a:solidFill>
                <a:schemeClr val="accent1"/>
              </a:solidFill>
            </a:ln>
          </p:spPr>
        </p:sp>
        <p:sp>
          <p:nvSpPr>
            <p:cNvPr id="15" name="Rectangle 15"/>
            <p:cNvSpPr/>
            <p:nvPr/>
          </p:nvSpPr>
          <p:spPr>
            <a:xfrm>
              <a:off x="4333875" y="1809750"/>
              <a:ext cx="1333500" cy="1524000"/>
            </a:xfrm>
            <a:prstGeom prst="rect">
              <a:avLst/>
            </a:prstGeom>
            <a:solidFill>
              <a:schemeClr val="lt2"/>
            </a:solidFill>
            <a:ln>
              <a:noFill/>
            </a:ln>
          </p:spPr>
        </p:sp>
        <p:pic>
          <p:nvPicPr>
            <p:cNvPr id="16" name="Image 16"/>
            <p:cNvPicPr>
              <a:picLocks noChangeAspect="1"/>
            </p:cNvPicPr>
            <p:nvPr/>
          </p:nvPicPr>
          <p:blipFill>
            <a:blip r:embed="rId4"/>
            <a:stretch>
              <a:fillRect/>
            </a:stretch>
          </p:blipFill>
          <p:spPr>
            <a:xfrm>
              <a:off x="4489370" y="1866900"/>
              <a:ext cx="1022510" cy="1409700"/>
            </a:xfrm>
            <a:prstGeom prst="rect">
              <a:avLst/>
            </a:prstGeom>
          </p:spPr>
        </p:pic>
        <p:sp>
          <p:nvSpPr>
            <p:cNvPr id="17" name="TextBox 17"/>
            <p:cNvSpPr txBox="1"/>
            <p:nvPr/>
          </p:nvSpPr>
          <p:spPr>
            <a:xfrm>
              <a:off x="5885307" y="20212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李昌丞</a:t>
              </a:r>
            </a:p>
          </p:txBody>
        </p:sp>
        <p:sp>
          <p:nvSpPr>
            <p:cNvPr id="18" name="TextBox 18"/>
            <p:cNvSpPr txBox="1"/>
            <p:nvPr/>
          </p:nvSpPr>
          <p:spPr>
            <a:xfrm>
              <a:off x="5889117" y="2483168"/>
              <a:ext cx="395364"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部长</a:t>
              </a:r>
            </a:p>
          </p:txBody>
        </p:sp>
        <p:sp>
          <p:nvSpPr>
            <p:cNvPr id="19" name="TextBox 19"/>
            <p:cNvSpPr txBox="1"/>
            <p:nvPr/>
          </p:nvSpPr>
          <p:spPr>
            <a:xfrm>
              <a:off x="5889879" y="2880360"/>
              <a:ext cx="151455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法律 × 计算机 × 涉外</a:t>
              </a:r>
            </a:p>
          </p:txBody>
        </p:sp>
        <p:sp>
          <p:nvSpPr>
            <p:cNvPr id="20" name="TextBox 20"/>
            <p:cNvSpPr txBox="1"/>
            <p:nvPr/>
          </p:nvSpPr>
          <p:spPr>
            <a:xfrm>
              <a:off x="4327779" y="3547110"/>
              <a:ext cx="2298192" cy="1377696"/>
            </a:xfrm>
            <a:prstGeom prst="rect">
              <a:avLst/>
            </a:prstGeom>
            <a:noFill/>
            <a:ln>
              <a:noFill/>
            </a:ln>
          </p:spPr>
          <p:txBody>
            <a:bodyPr wrap="none" lIns="0" tIns="0" rIns="0" bIns="0" anchor="t" anchorCtr="0">
              <a:spAutoFit/>
            </a:bodyPr>
            <a:lstStyle/>
            <a:p>
              <a:pPr algn="l">
                <a:lnSpc>
                  <a:spcPts val="2250"/>
                </a:lnSpc>
              </a:pPr>
              <a:r>
                <a:rPr lang="zh-CN" sz="1200" dirty="0">
                  <a:solidFill>
                    <a:schemeClr val="dk1"/>
                  </a:solidFill>
                  <a:latin typeface="+mn-lt"/>
                  <a:ea typeface="+mn-ea"/>
                  <a:cs typeface="+mn-cs"/>
                </a:rPr>
                <a:t>初级合伙人｜华南理工计算机本科</a:t>
              </a:r>
              <a:br/>
              <a:r>
                <a:rPr lang="zh-CN" sz="1200" dirty="0">
                  <a:solidFill>
                    <a:schemeClr val="dk1"/>
                  </a:solidFill>
                  <a:latin typeface="+mn-lt"/>
                  <a:ea typeface="+mn-ea"/>
                  <a:cs typeface="+mn-cs"/>
                </a:rPr>
                <a:t>中山大学硕士｜律师＋专利代理师</a:t>
              </a:r>
              <a:br/>
              <a:r>
                <a:rPr lang="zh-CN" sz="1200" dirty="0">
                  <a:solidFill>
                    <a:schemeClr val="dk1"/>
                  </a:solidFill>
                  <a:latin typeface="+mn-lt"/>
                  <a:ea typeface="+mn-ea"/>
                  <a:cs typeface="+mn-cs"/>
                </a:rPr>
                <a:t>省知识产权保护协会专家</a:t>
              </a:r>
              <a:br/>
              <a:r>
                <a:rPr lang="zh-CN" sz="1200" dirty="0">
                  <a:solidFill>
                    <a:schemeClr val="dk1"/>
                  </a:solidFill>
                  <a:latin typeface="+mn-lt"/>
                  <a:ea typeface="+mn-ea"/>
                  <a:cs typeface="+mn-cs"/>
                </a:rPr>
                <a:t>涉外律师新锐人才</a:t>
              </a:r>
              <a:br/>
              <a:r>
                <a:rPr lang="zh-CN" sz="1200" dirty="0">
                  <a:solidFill>
                    <a:schemeClr val="dk1"/>
                  </a:solidFill>
                  <a:latin typeface="+mn-lt"/>
                  <a:ea typeface="+mn-ea"/>
                  <a:cs typeface="+mn-cs"/>
                </a:rPr>
                <a:t>诉讼、无效、异议与涉外申请经验</a:t>
              </a:r>
            </a:p>
          </p:txBody>
        </p:sp>
      </p:grpSp>
      <p:grpSp>
        <p:nvGrpSpPr>
          <p:cNvPr id="29" name="Group 29"/>
          <p:cNvGrpSpPr/>
          <p:nvPr/>
        </p:nvGrpSpPr>
        <p:grpSpPr>
          <a:xfrm>
            <a:off x="8185404" y="1581150"/>
            <a:ext cx="3473196" cy="3343656"/>
            <a:chOff x="8185404" y="1581150"/>
            <a:chExt cx="3473196" cy="3343656"/>
          </a:xfrm>
        </p:grpSpPr>
        <p:sp>
          <p:nvSpPr>
            <p:cNvPr id="22" name="Line 22"/>
            <p:cNvSpPr/>
            <p:nvPr/>
          </p:nvSpPr>
          <p:spPr>
            <a:xfrm>
              <a:off x="8191500" y="1581150"/>
              <a:ext cx="3467100" cy="9525"/>
            </a:xfrm>
            <a:custGeom>
              <a:avLst/>
              <a:gdLst/>
              <a:ahLst/>
              <a:cxnLst/>
              <a:rect l="l" t="t" r="r" b="b"/>
              <a:pathLst>
                <a:path w="3467100" h="9525">
                  <a:moveTo>
                    <a:pt x="0" y="0"/>
                  </a:moveTo>
                  <a:lnTo>
                    <a:pt x="3467100" y="0"/>
                  </a:lnTo>
                </a:path>
              </a:pathLst>
            </a:custGeom>
            <a:noFill/>
            <a:ln w="47625">
              <a:solidFill>
                <a:schemeClr val="accent3"/>
              </a:solidFill>
            </a:ln>
          </p:spPr>
        </p:sp>
        <p:sp>
          <p:nvSpPr>
            <p:cNvPr id="23" name="Rectangle 23"/>
            <p:cNvSpPr/>
            <p:nvPr/>
          </p:nvSpPr>
          <p:spPr>
            <a:xfrm>
              <a:off x="8191500" y="1809750"/>
              <a:ext cx="1333500" cy="1524000"/>
            </a:xfrm>
            <a:prstGeom prst="rect">
              <a:avLst/>
            </a:prstGeom>
            <a:solidFill>
              <a:schemeClr val="lt2"/>
            </a:solidFill>
            <a:ln>
              <a:noFill/>
            </a:ln>
          </p:spPr>
        </p:sp>
        <p:pic>
          <p:nvPicPr>
            <p:cNvPr id="24" name="Image 24"/>
            <p:cNvPicPr>
              <a:picLocks noChangeAspect="1"/>
            </p:cNvPicPr>
            <p:nvPr/>
          </p:nvPicPr>
          <p:blipFill>
            <a:blip r:embed="rId5"/>
            <a:stretch>
              <a:fillRect/>
            </a:stretch>
          </p:blipFill>
          <p:spPr>
            <a:xfrm>
              <a:off x="8383175" y="1866900"/>
              <a:ext cx="950150" cy="1409700"/>
            </a:xfrm>
            <a:prstGeom prst="rect">
              <a:avLst/>
            </a:prstGeom>
          </p:spPr>
        </p:pic>
        <p:sp>
          <p:nvSpPr>
            <p:cNvPr id="25" name="TextBox 25"/>
            <p:cNvSpPr txBox="1"/>
            <p:nvPr/>
          </p:nvSpPr>
          <p:spPr>
            <a:xfrm>
              <a:off x="9742932" y="2021205"/>
              <a:ext cx="615010"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赵瑾</a:t>
              </a:r>
            </a:p>
          </p:txBody>
        </p:sp>
        <p:sp>
          <p:nvSpPr>
            <p:cNvPr id="26" name="TextBox 26"/>
            <p:cNvSpPr txBox="1"/>
            <p:nvPr/>
          </p:nvSpPr>
          <p:spPr>
            <a:xfrm>
              <a:off x="9746742" y="2483168"/>
              <a:ext cx="777011"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执行部长</a:t>
              </a:r>
            </a:p>
          </p:txBody>
        </p:sp>
        <p:sp>
          <p:nvSpPr>
            <p:cNvPr id="27" name="TextBox 27"/>
            <p:cNvSpPr txBox="1"/>
            <p:nvPr/>
          </p:nvSpPr>
          <p:spPr>
            <a:xfrm>
              <a:off x="9747504" y="2880360"/>
              <a:ext cx="135300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代理 × 调查 × 调解</a:t>
              </a:r>
            </a:p>
          </p:txBody>
        </p:sp>
        <p:sp>
          <p:nvSpPr>
            <p:cNvPr id="28" name="TextBox 28"/>
            <p:cNvSpPr txBox="1"/>
            <p:nvPr/>
          </p:nvSpPr>
          <p:spPr>
            <a:xfrm>
              <a:off x="8185404" y="3547110"/>
              <a:ext cx="1993392" cy="1377696"/>
            </a:xfrm>
            <a:prstGeom prst="rect">
              <a:avLst/>
            </a:prstGeom>
            <a:noFill/>
            <a:ln>
              <a:noFill/>
            </a:ln>
          </p:spPr>
          <p:txBody>
            <a:bodyPr wrap="none" lIns="0" tIns="0" rIns="0" bIns="0" anchor="t" anchorCtr="0">
              <a:spAutoFit/>
            </a:bodyPr>
            <a:lstStyle/>
            <a:p>
              <a:pPr algn="l">
                <a:lnSpc>
                  <a:spcPts val="2250"/>
                </a:lnSpc>
              </a:pPr>
              <a:r>
                <a:rPr lang="zh-CN" sz="1200" dirty="0">
                  <a:solidFill>
                    <a:schemeClr val="dk1"/>
                  </a:solidFill>
                  <a:latin typeface="+mn-lt"/>
                  <a:ea typeface="+mn-ea"/>
                  <a:cs typeface="+mn-cs"/>
                </a:rPr>
                <a:t>专利代理师｜中级知识产权师</a:t>
              </a:r>
              <a:br/>
              <a:r>
                <a:rPr lang="zh-CN" sz="1200" dirty="0">
                  <a:solidFill>
                    <a:schemeClr val="dk1"/>
                  </a:solidFill>
                  <a:latin typeface="+mn-lt"/>
                  <a:ea typeface="+mn-ea"/>
                  <a:cs typeface="+mn-cs"/>
                </a:rPr>
                <a:t>商标代理与企业商标管理</a:t>
              </a:r>
              <a:br/>
              <a:r>
                <a:rPr lang="zh-CN" sz="1200" dirty="0">
                  <a:solidFill>
                    <a:schemeClr val="dk1"/>
                  </a:solidFill>
                  <a:latin typeface="+mn-lt"/>
                  <a:ea typeface="+mn-ea"/>
                  <a:cs typeface="+mn-cs"/>
                </a:rPr>
                <a:t>副高级能力评价</a:t>
              </a:r>
              <a:br/>
              <a:r>
                <a:rPr lang="zh-CN" sz="1200" dirty="0">
                  <a:solidFill>
                    <a:schemeClr val="dk1"/>
                  </a:solidFill>
                  <a:latin typeface="+mn-lt"/>
                  <a:ea typeface="+mn-ea"/>
                  <a:cs typeface="+mn-cs"/>
                </a:rPr>
                <a:t>知识产权技术调查官、调解员</a:t>
              </a:r>
              <a:br/>
              <a:r>
                <a:rPr lang="zh-CN" sz="1200" dirty="0">
                  <a:solidFill>
                    <a:schemeClr val="dk1"/>
                  </a:solidFill>
                  <a:latin typeface="+mn-lt"/>
                  <a:ea typeface="+mn-ea"/>
                  <a:cs typeface="+mn-cs"/>
                </a:rPr>
                <a:t>及专家库成员</a:t>
              </a:r>
            </a:p>
          </p:txBody>
        </p:sp>
      </p:grpSp>
      <p:grpSp>
        <p:nvGrpSpPr>
          <p:cNvPr id="33" name="Group 33"/>
          <p:cNvGrpSpPr/>
          <p:nvPr/>
        </p:nvGrpSpPr>
        <p:grpSpPr>
          <a:xfrm>
            <a:off x="528066" y="6286500"/>
            <a:ext cx="11135868" cy="387287"/>
            <a:chOff x="528066" y="6286500"/>
            <a:chExt cx="11135868" cy="387287"/>
          </a:xfrm>
        </p:grpSpPr>
        <p:sp>
          <p:nvSpPr>
            <p:cNvPr id="30" name="Line 30"/>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1" name="TextBox 31"/>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2" name="TextBox 32"/>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15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9382373" cy="1140333"/>
            <a:chOff x="536448" y="273368"/>
            <a:chExt cx="9382373" cy="1140333"/>
          </a:xfrm>
        </p:grpSpPr>
        <p:sp>
          <p:nvSpPr>
            <p:cNvPr id="2" name="TextBox 2"/>
            <p:cNvSpPr txBox="1"/>
            <p:nvPr/>
          </p:nvSpPr>
          <p:spPr>
            <a:xfrm>
              <a:off x="545592" y="273368"/>
              <a:ext cx="2896956"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13 / CROSS-DISCIPLINARY TEAM</a:t>
              </a:r>
            </a:p>
          </p:txBody>
        </p:sp>
        <p:sp>
          <p:nvSpPr>
            <p:cNvPr id="3" name="TextBox 3"/>
            <p:cNvSpPr txBox="1"/>
            <p:nvPr/>
          </p:nvSpPr>
          <p:spPr>
            <a:xfrm>
              <a:off x="536448" y="555308"/>
              <a:ext cx="9382373"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团队能力延伸至刑事保护、争议解决与企业风控</a:t>
              </a:r>
            </a:p>
          </p:txBody>
        </p:sp>
        <p:sp>
          <p:nvSpPr>
            <p:cNvPr id="4" name="TextBox 4"/>
            <p:cNvSpPr txBox="1"/>
            <p:nvPr/>
          </p:nvSpPr>
          <p:spPr>
            <a:xfrm>
              <a:off x="545592" y="1149668"/>
              <a:ext cx="5284089"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第二组成员连接商标刑事保护、民事争议、仲裁与企业风险防控。</a:t>
              </a:r>
            </a:p>
          </p:txBody>
        </p:sp>
      </p:grpSp>
      <p:grpSp>
        <p:nvGrpSpPr>
          <p:cNvPr id="13" name="Group 13"/>
          <p:cNvGrpSpPr/>
          <p:nvPr/>
        </p:nvGrpSpPr>
        <p:grpSpPr>
          <a:xfrm>
            <a:off x="533400" y="1562100"/>
            <a:ext cx="11125200" cy="1295400"/>
            <a:chOff x="533400" y="1562100"/>
            <a:chExt cx="11125200" cy="1295400"/>
          </a:xfrm>
        </p:grpSpPr>
        <p:sp>
          <p:nvSpPr>
            <p:cNvPr id="6" name="Rectangle 6"/>
            <p:cNvSpPr/>
            <p:nvPr/>
          </p:nvSpPr>
          <p:spPr>
            <a:xfrm>
              <a:off x="533400" y="1562100"/>
              <a:ext cx="11125200" cy="1295400"/>
            </a:xfrm>
            <a:prstGeom prst="rect">
              <a:avLst/>
            </a:prstGeom>
            <a:solidFill>
              <a:srgbClr val="FFFFFF"/>
            </a:solidFill>
            <a:ln>
              <a:noFill/>
            </a:ln>
          </p:spPr>
        </p:sp>
        <p:sp>
          <p:nvSpPr>
            <p:cNvPr id="7" name="Rectangle 7"/>
            <p:cNvSpPr/>
            <p:nvPr/>
          </p:nvSpPr>
          <p:spPr>
            <a:xfrm>
              <a:off x="533400" y="1562100"/>
              <a:ext cx="76200" cy="1295400"/>
            </a:xfrm>
            <a:prstGeom prst="rect">
              <a:avLst/>
            </a:prstGeom>
            <a:solidFill>
              <a:schemeClr val="accent2"/>
            </a:solidFill>
            <a:ln>
              <a:noFill/>
            </a:ln>
          </p:spPr>
        </p:sp>
        <p:pic>
          <p:nvPicPr>
            <p:cNvPr id="8" name="Image 8"/>
            <p:cNvPicPr>
              <a:picLocks noChangeAspect="1"/>
            </p:cNvPicPr>
            <p:nvPr/>
          </p:nvPicPr>
          <p:blipFill>
            <a:blip r:embed="rId3"/>
            <a:stretch>
              <a:fillRect/>
            </a:stretch>
          </p:blipFill>
          <p:spPr>
            <a:xfrm>
              <a:off x="825865" y="1619250"/>
              <a:ext cx="786670" cy="1181100"/>
            </a:xfrm>
            <a:prstGeom prst="rect">
              <a:avLst/>
            </a:prstGeom>
          </p:spPr>
        </p:pic>
        <p:sp>
          <p:nvSpPr>
            <p:cNvPr id="9" name="TextBox 9"/>
            <p:cNvSpPr txBox="1"/>
            <p:nvPr/>
          </p:nvSpPr>
          <p:spPr>
            <a:xfrm>
              <a:off x="1932432" y="17926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黄冠茹</a:t>
              </a:r>
            </a:p>
          </p:txBody>
        </p:sp>
        <p:sp>
          <p:nvSpPr>
            <p:cNvPr id="10" name="Rectangle 10"/>
            <p:cNvSpPr/>
            <p:nvPr/>
          </p:nvSpPr>
          <p:spPr>
            <a:xfrm>
              <a:off x="1943100" y="2209800"/>
              <a:ext cx="876300" cy="285750"/>
            </a:xfrm>
            <a:prstGeom prst="rect">
              <a:avLst/>
            </a:prstGeom>
            <a:solidFill>
              <a:schemeClr val="accent2"/>
            </a:solidFill>
            <a:ln>
              <a:noFill/>
            </a:ln>
          </p:spPr>
        </p:sp>
        <p:sp>
          <p:nvSpPr>
            <p:cNvPr id="11" name="TextBox 11"/>
            <p:cNvSpPr txBox="1"/>
            <p:nvPr/>
          </p:nvSpPr>
          <p:spPr>
            <a:xfrm>
              <a:off x="2120722" y="2289810"/>
              <a:ext cx="521056"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副部长</a:t>
              </a:r>
            </a:p>
          </p:txBody>
        </p:sp>
        <p:sp>
          <p:nvSpPr>
            <p:cNvPr id="12" name="TextBox 12"/>
            <p:cNvSpPr txBox="1"/>
            <p:nvPr/>
          </p:nvSpPr>
          <p:spPr>
            <a:xfrm>
              <a:off x="3993642" y="1816418"/>
              <a:ext cx="4985766" cy="587883"/>
            </a:xfrm>
            <a:prstGeom prst="rect">
              <a:avLst/>
            </a:prstGeom>
            <a:noFill/>
            <a:ln>
              <a:noFill/>
            </a:ln>
          </p:spPr>
          <p:txBody>
            <a:bodyPr wrap="none" lIns="0" tIns="0" rIns="0" bIns="0" anchor="t" anchorCtr="0">
              <a:spAutoFit/>
            </a:bodyPr>
            <a:lstStyle/>
            <a:p>
              <a:pPr algn="l">
                <a:lnSpc>
                  <a:spcPts val="2550"/>
                </a:lnSpc>
              </a:pPr>
              <a:r>
                <a:rPr lang="zh-CN" sz="1350" dirty="0">
                  <a:solidFill>
                    <a:schemeClr val="dk1"/>
                  </a:solidFill>
                  <a:latin typeface="+mn-lt"/>
                  <a:ea typeface="+mn-ea"/>
                  <a:cs typeface="+mn-cs"/>
                </a:rPr>
                <a:t>初级合伙人｜惠州市律协刑专委副秘书长｜省律协商标法专委委员</a:t>
              </a:r>
              <a:br/>
              <a:r>
                <a:rPr lang="zh-CN" sz="1350" dirty="0">
                  <a:solidFill>
                    <a:schemeClr val="dk1"/>
                  </a:solidFill>
                  <a:latin typeface="+mn-lt"/>
                  <a:ea typeface="+mn-ea"/>
                  <a:cs typeface="+mn-cs"/>
                </a:rPr>
                <a:t>聚焦商业秘密控告与辩护、假冒注册商标辩护</a:t>
              </a:r>
            </a:p>
          </p:txBody>
        </p:sp>
      </p:grpSp>
      <p:grpSp>
        <p:nvGrpSpPr>
          <p:cNvPr id="21" name="Group 21"/>
          <p:cNvGrpSpPr/>
          <p:nvPr/>
        </p:nvGrpSpPr>
        <p:grpSpPr>
          <a:xfrm>
            <a:off x="533400" y="3048000"/>
            <a:ext cx="11125200" cy="1295400"/>
            <a:chOff x="533400" y="3048000"/>
            <a:chExt cx="11125200" cy="1295400"/>
          </a:xfrm>
        </p:grpSpPr>
        <p:sp>
          <p:nvSpPr>
            <p:cNvPr id="14" name="Rectangle 14"/>
            <p:cNvSpPr/>
            <p:nvPr/>
          </p:nvSpPr>
          <p:spPr>
            <a:xfrm>
              <a:off x="533400" y="3048000"/>
              <a:ext cx="11125200" cy="1295400"/>
            </a:xfrm>
            <a:prstGeom prst="rect">
              <a:avLst/>
            </a:prstGeom>
            <a:solidFill>
              <a:schemeClr val="lt2"/>
            </a:solidFill>
            <a:ln>
              <a:noFill/>
            </a:ln>
          </p:spPr>
        </p:sp>
        <p:sp>
          <p:nvSpPr>
            <p:cNvPr id="15" name="Rectangle 15"/>
            <p:cNvSpPr/>
            <p:nvPr/>
          </p:nvSpPr>
          <p:spPr>
            <a:xfrm>
              <a:off x="533400" y="3048000"/>
              <a:ext cx="76200" cy="1295400"/>
            </a:xfrm>
            <a:prstGeom prst="rect">
              <a:avLst/>
            </a:prstGeom>
            <a:solidFill>
              <a:schemeClr val="accent1"/>
            </a:solidFill>
            <a:ln>
              <a:noFill/>
            </a:ln>
          </p:spPr>
        </p:sp>
        <p:pic>
          <p:nvPicPr>
            <p:cNvPr id="16" name="Image 16"/>
            <p:cNvPicPr>
              <a:picLocks noChangeAspect="1"/>
            </p:cNvPicPr>
            <p:nvPr/>
          </p:nvPicPr>
          <p:blipFill>
            <a:blip r:embed="rId4"/>
            <a:stretch>
              <a:fillRect/>
            </a:stretch>
          </p:blipFill>
          <p:spPr>
            <a:xfrm>
              <a:off x="902008" y="3105150"/>
              <a:ext cx="634385" cy="1181100"/>
            </a:xfrm>
            <a:prstGeom prst="rect">
              <a:avLst/>
            </a:prstGeom>
          </p:spPr>
        </p:pic>
        <p:sp>
          <p:nvSpPr>
            <p:cNvPr id="17" name="TextBox 17"/>
            <p:cNvSpPr txBox="1"/>
            <p:nvPr/>
          </p:nvSpPr>
          <p:spPr>
            <a:xfrm>
              <a:off x="1932432" y="32785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胡雯欣</a:t>
              </a:r>
            </a:p>
          </p:txBody>
        </p:sp>
        <p:sp>
          <p:nvSpPr>
            <p:cNvPr id="18" name="Rectangle 18"/>
            <p:cNvSpPr/>
            <p:nvPr/>
          </p:nvSpPr>
          <p:spPr>
            <a:xfrm>
              <a:off x="1943100" y="3695700"/>
              <a:ext cx="1200150" cy="285750"/>
            </a:xfrm>
            <a:prstGeom prst="rect">
              <a:avLst/>
            </a:prstGeom>
            <a:solidFill>
              <a:schemeClr val="accent1"/>
            </a:solidFill>
            <a:ln>
              <a:noFill/>
            </a:ln>
          </p:spPr>
        </p:sp>
        <p:sp>
          <p:nvSpPr>
            <p:cNvPr id="19" name="TextBox 19"/>
            <p:cNvSpPr txBox="1"/>
            <p:nvPr/>
          </p:nvSpPr>
          <p:spPr>
            <a:xfrm>
              <a:off x="2113026" y="3775710"/>
              <a:ext cx="860298"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高级合伙人</a:t>
              </a:r>
            </a:p>
          </p:txBody>
        </p:sp>
        <p:sp>
          <p:nvSpPr>
            <p:cNvPr id="20" name="TextBox 20"/>
            <p:cNvSpPr txBox="1"/>
            <p:nvPr/>
          </p:nvSpPr>
          <p:spPr>
            <a:xfrm>
              <a:off x="3993642" y="3302318"/>
              <a:ext cx="4642866" cy="587883"/>
            </a:xfrm>
            <a:prstGeom prst="rect">
              <a:avLst/>
            </a:prstGeom>
            <a:noFill/>
            <a:ln>
              <a:noFill/>
            </a:ln>
          </p:spPr>
          <p:txBody>
            <a:bodyPr wrap="none" lIns="0" tIns="0" rIns="0" bIns="0" anchor="t" anchorCtr="0">
              <a:spAutoFit/>
            </a:bodyPr>
            <a:lstStyle/>
            <a:p>
              <a:pPr algn="l">
                <a:lnSpc>
                  <a:spcPts val="2550"/>
                </a:lnSpc>
              </a:pPr>
              <a:r>
                <a:rPr lang="zh-CN" sz="1350" dirty="0">
                  <a:solidFill>
                    <a:schemeClr val="dk1"/>
                  </a:solidFill>
                  <a:latin typeface="+mn-lt"/>
                  <a:ea typeface="+mn-ea"/>
                  <a:cs typeface="+mn-cs"/>
                </a:rPr>
                <a:t>诉讼法学硕士｜省律协兼职副秘书长、民法专委委员</a:t>
              </a:r>
              <a:br/>
              <a:r>
                <a:rPr lang="zh-CN" sz="1350" dirty="0">
                  <a:solidFill>
                    <a:schemeClr val="dk1"/>
                  </a:solidFill>
                  <a:latin typeface="+mn-lt"/>
                  <a:ea typeface="+mn-ea"/>
                  <a:cs typeface="+mn-cs"/>
                </a:rPr>
                <a:t>人大常委会监察司法咨询专家｜知识产权专家库专家｜仲裁员</a:t>
              </a:r>
            </a:p>
          </p:txBody>
        </p:sp>
      </p:grpSp>
      <p:grpSp>
        <p:nvGrpSpPr>
          <p:cNvPr id="29" name="Group 29"/>
          <p:cNvGrpSpPr/>
          <p:nvPr/>
        </p:nvGrpSpPr>
        <p:grpSpPr>
          <a:xfrm>
            <a:off x="533400" y="4533900"/>
            <a:ext cx="11125200" cy="1295400"/>
            <a:chOff x="533400" y="4533900"/>
            <a:chExt cx="11125200" cy="1295400"/>
          </a:xfrm>
        </p:grpSpPr>
        <p:sp>
          <p:nvSpPr>
            <p:cNvPr id="22" name="Rectangle 22"/>
            <p:cNvSpPr/>
            <p:nvPr/>
          </p:nvSpPr>
          <p:spPr>
            <a:xfrm>
              <a:off x="533400" y="4533900"/>
              <a:ext cx="11125200" cy="1295400"/>
            </a:xfrm>
            <a:prstGeom prst="rect">
              <a:avLst/>
            </a:prstGeom>
            <a:solidFill>
              <a:srgbClr val="FFFFFF"/>
            </a:solidFill>
            <a:ln>
              <a:noFill/>
            </a:ln>
          </p:spPr>
        </p:sp>
        <p:sp>
          <p:nvSpPr>
            <p:cNvPr id="23" name="Rectangle 23"/>
            <p:cNvSpPr/>
            <p:nvPr/>
          </p:nvSpPr>
          <p:spPr>
            <a:xfrm>
              <a:off x="533400" y="4533900"/>
              <a:ext cx="76200" cy="1295400"/>
            </a:xfrm>
            <a:prstGeom prst="rect">
              <a:avLst/>
            </a:prstGeom>
            <a:solidFill>
              <a:schemeClr val="accent3"/>
            </a:solidFill>
            <a:ln>
              <a:noFill/>
            </a:ln>
          </p:spPr>
        </p:sp>
        <p:pic>
          <p:nvPicPr>
            <p:cNvPr id="24" name="Image 24"/>
            <p:cNvPicPr>
              <a:picLocks noChangeAspect="1"/>
            </p:cNvPicPr>
            <p:nvPr/>
          </p:nvPicPr>
          <p:blipFill>
            <a:blip r:embed="rId5"/>
            <a:stretch>
              <a:fillRect/>
            </a:stretch>
          </p:blipFill>
          <p:spPr>
            <a:xfrm>
              <a:off x="824362" y="4591050"/>
              <a:ext cx="789676" cy="1181100"/>
            </a:xfrm>
            <a:prstGeom prst="rect">
              <a:avLst/>
            </a:prstGeom>
          </p:spPr>
        </p:pic>
        <p:sp>
          <p:nvSpPr>
            <p:cNvPr id="25" name="TextBox 25"/>
            <p:cNvSpPr txBox="1"/>
            <p:nvPr/>
          </p:nvSpPr>
          <p:spPr>
            <a:xfrm>
              <a:off x="1932432" y="4764405"/>
              <a:ext cx="615010"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梁齐</a:t>
              </a:r>
            </a:p>
          </p:txBody>
        </p:sp>
        <p:sp>
          <p:nvSpPr>
            <p:cNvPr id="26" name="Rectangle 26"/>
            <p:cNvSpPr/>
            <p:nvPr/>
          </p:nvSpPr>
          <p:spPr>
            <a:xfrm>
              <a:off x="1943100" y="5181600"/>
              <a:ext cx="1466850" cy="285750"/>
            </a:xfrm>
            <a:prstGeom prst="rect">
              <a:avLst/>
            </a:prstGeom>
            <a:solidFill>
              <a:schemeClr val="accent1"/>
            </a:solidFill>
            <a:ln>
              <a:noFill/>
            </a:ln>
          </p:spPr>
        </p:sp>
        <p:sp>
          <p:nvSpPr>
            <p:cNvPr id="27" name="TextBox 27"/>
            <p:cNvSpPr txBox="1"/>
            <p:nvPr/>
          </p:nvSpPr>
          <p:spPr>
            <a:xfrm>
              <a:off x="1991944" y="5261610"/>
              <a:ext cx="1369162"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律师＋专利代理人</a:t>
              </a:r>
            </a:p>
          </p:txBody>
        </p:sp>
        <p:sp>
          <p:nvSpPr>
            <p:cNvPr id="28" name="TextBox 28"/>
            <p:cNvSpPr txBox="1"/>
            <p:nvPr/>
          </p:nvSpPr>
          <p:spPr>
            <a:xfrm>
              <a:off x="3993642" y="4788218"/>
              <a:ext cx="4814316" cy="587883"/>
            </a:xfrm>
            <a:prstGeom prst="rect">
              <a:avLst/>
            </a:prstGeom>
            <a:noFill/>
            <a:ln>
              <a:noFill/>
            </a:ln>
          </p:spPr>
          <p:txBody>
            <a:bodyPr wrap="none" lIns="0" tIns="0" rIns="0" bIns="0" anchor="t" anchorCtr="0">
              <a:spAutoFit/>
            </a:bodyPr>
            <a:lstStyle/>
            <a:p>
              <a:pPr algn="l">
                <a:lnSpc>
                  <a:spcPts val="2550"/>
                </a:lnSpc>
              </a:pPr>
              <a:r>
                <a:rPr lang="zh-CN" sz="1350" dirty="0">
                  <a:solidFill>
                    <a:schemeClr val="dk1"/>
                  </a:solidFill>
                  <a:latin typeface="+mn-lt"/>
                  <a:ea typeface="+mn-ea"/>
                  <a:cs typeface="+mn-cs"/>
                </a:rPr>
                <a:t>中山大学理学学士｜厦门大学法律硕士｜惠州律协知产委秘书长</a:t>
              </a:r>
              <a:br/>
              <a:r>
                <a:rPr lang="zh-CN" sz="1350" dirty="0">
                  <a:solidFill>
                    <a:schemeClr val="dk1"/>
                  </a:solidFill>
                  <a:latin typeface="+mn-lt"/>
                  <a:ea typeface="+mn-ea"/>
                  <a:cs typeface="+mn-cs"/>
                </a:rPr>
                <a:t>企业风险防控、知识产权、民商事争议与政府法律事务</a:t>
              </a:r>
            </a:p>
          </p:txBody>
        </p:sp>
      </p:grpSp>
      <p:grpSp>
        <p:nvGrpSpPr>
          <p:cNvPr id="33" name="Group 33"/>
          <p:cNvGrpSpPr/>
          <p:nvPr/>
        </p:nvGrpSpPr>
        <p:grpSpPr>
          <a:xfrm>
            <a:off x="528066" y="6286500"/>
            <a:ext cx="11135868" cy="387287"/>
            <a:chOff x="528066" y="6286500"/>
            <a:chExt cx="11135868" cy="387287"/>
          </a:xfrm>
        </p:grpSpPr>
        <p:sp>
          <p:nvSpPr>
            <p:cNvPr id="30" name="Line 30"/>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1" name="TextBox 31"/>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2" name="TextBox 32"/>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16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8491861" cy="1140333"/>
            <a:chOff x="536448" y="273368"/>
            <a:chExt cx="8491861" cy="1140333"/>
          </a:xfrm>
        </p:grpSpPr>
        <p:sp>
          <p:nvSpPr>
            <p:cNvPr id="2" name="TextBox 2"/>
            <p:cNvSpPr txBox="1"/>
            <p:nvPr/>
          </p:nvSpPr>
          <p:spPr>
            <a:xfrm>
              <a:off x="545592" y="273368"/>
              <a:ext cx="2402975"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14 / TECHNICAL JUDGMENT</a:t>
              </a:r>
            </a:p>
          </p:txBody>
        </p:sp>
        <p:sp>
          <p:nvSpPr>
            <p:cNvPr id="3" name="TextBox 3"/>
            <p:cNvSpPr txBox="1"/>
            <p:nvPr/>
          </p:nvSpPr>
          <p:spPr>
            <a:xfrm>
              <a:off x="536448" y="555308"/>
              <a:ext cx="8491861"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法院经验与理工背景提升技术案件研判能力</a:t>
              </a:r>
            </a:p>
          </p:txBody>
        </p:sp>
        <p:sp>
          <p:nvSpPr>
            <p:cNvPr id="4" name="TextBox 4"/>
            <p:cNvSpPr txBox="1"/>
            <p:nvPr/>
          </p:nvSpPr>
          <p:spPr>
            <a:xfrm>
              <a:off x="545592" y="1149668"/>
              <a:ext cx="6737985"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法院工作、计算机技术与知识产权调解经验，增强复杂技术事实与裁判逻辑的连接。</a:t>
              </a:r>
            </a:p>
          </p:txBody>
        </p:sp>
      </p:grpSp>
      <p:grpSp>
        <p:nvGrpSpPr>
          <p:cNvPr id="12" name="Group 12"/>
          <p:cNvGrpSpPr/>
          <p:nvPr/>
        </p:nvGrpSpPr>
        <p:grpSpPr>
          <a:xfrm>
            <a:off x="470154" y="1562100"/>
            <a:ext cx="3530346" cy="4029456"/>
            <a:chOff x="470154" y="1562100"/>
            <a:chExt cx="3530346" cy="4029456"/>
          </a:xfrm>
        </p:grpSpPr>
        <p:sp>
          <p:nvSpPr>
            <p:cNvPr id="6" name="Rectangle 6"/>
            <p:cNvSpPr/>
            <p:nvPr/>
          </p:nvSpPr>
          <p:spPr>
            <a:xfrm>
              <a:off x="476250" y="1562100"/>
              <a:ext cx="3524250" cy="419100"/>
            </a:xfrm>
            <a:prstGeom prst="rect">
              <a:avLst/>
            </a:prstGeom>
            <a:solidFill>
              <a:schemeClr val="accent2"/>
            </a:solidFill>
            <a:ln>
              <a:noFill/>
            </a:ln>
          </p:spPr>
        </p:sp>
        <p:sp>
          <p:nvSpPr>
            <p:cNvPr id="7" name="TextBox 7"/>
            <p:cNvSpPr txBox="1"/>
            <p:nvPr/>
          </p:nvSpPr>
          <p:spPr>
            <a:xfrm>
              <a:off x="640842" y="1702118"/>
              <a:ext cx="967835"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裁判者思维</a:t>
              </a:r>
            </a:p>
          </p:txBody>
        </p:sp>
        <p:pic>
          <p:nvPicPr>
            <p:cNvPr id="8" name="Image 8"/>
            <p:cNvPicPr>
              <a:picLocks noChangeAspect="1"/>
            </p:cNvPicPr>
            <p:nvPr/>
          </p:nvPicPr>
          <p:blipFill>
            <a:blip r:embed="rId3"/>
            <a:stretch>
              <a:fillRect/>
            </a:stretch>
          </p:blipFill>
          <p:spPr>
            <a:xfrm>
              <a:off x="482600" y="2190750"/>
              <a:ext cx="1244600" cy="1466850"/>
            </a:xfrm>
            <a:prstGeom prst="rect">
              <a:avLst/>
            </a:prstGeom>
          </p:spPr>
        </p:pic>
        <p:sp>
          <p:nvSpPr>
            <p:cNvPr id="9" name="TextBox 9"/>
            <p:cNvSpPr txBox="1"/>
            <p:nvPr/>
          </p:nvSpPr>
          <p:spPr>
            <a:xfrm>
              <a:off x="1970532" y="23641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廖若薇</a:t>
              </a:r>
            </a:p>
          </p:txBody>
        </p:sp>
        <p:sp>
          <p:nvSpPr>
            <p:cNvPr id="10" name="TextBox 10"/>
            <p:cNvSpPr txBox="1"/>
            <p:nvPr/>
          </p:nvSpPr>
          <p:spPr>
            <a:xfrm>
              <a:off x="1975104" y="2842260"/>
              <a:ext cx="130454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法院审判服务七年</a:t>
              </a:r>
            </a:p>
          </p:txBody>
        </p:sp>
        <p:sp>
          <p:nvSpPr>
            <p:cNvPr id="11" name="TextBox 11"/>
            <p:cNvSpPr txBox="1"/>
            <p:nvPr/>
          </p:nvSpPr>
          <p:spPr>
            <a:xfrm>
              <a:off x="470154" y="3928110"/>
              <a:ext cx="2755392" cy="1663446"/>
            </a:xfrm>
            <a:prstGeom prst="rect">
              <a:avLst/>
            </a:prstGeom>
            <a:noFill/>
            <a:ln>
              <a:noFill/>
            </a:ln>
          </p:spPr>
          <p:txBody>
            <a:bodyPr wrap="none" lIns="0" tIns="0" rIns="0" bIns="0" anchor="t" anchorCtr="0">
              <a:spAutoFit/>
            </a:bodyPr>
            <a:lstStyle/>
            <a:p>
              <a:pPr algn="l">
                <a:lnSpc>
                  <a:spcPts val="2250"/>
                </a:lnSpc>
              </a:pPr>
              <a:r>
                <a:rPr lang="zh-CN" sz="1200" dirty="0">
                  <a:solidFill>
                    <a:schemeClr val="dk1"/>
                  </a:solidFill>
                  <a:latin typeface="+mn-lt"/>
                  <a:ea typeface="+mn-ea"/>
                  <a:cs typeface="+mn-cs"/>
                </a:rPr>
                <a:t>中国政法大学法学学士</a:t>
              </a:r>
              <a:br/>
              <a:r>
                <a:rPr lang="zh-CN" sz="1200" dirty="0">
                  <a:solidFill>
                    <a:schemeClr val="dk1"/>
                  </a:solidFill>
                  <a:latin typeface="+mn-lt"/>
                  <a:ea typeface="+mn-ea"/>
                  <a:cs typeface="+mn-cs"/>
                </a:rPr>
                <a:t>曾在某市知识产权法院从事审判服务七年</a:t>
              </a:r>
              <a:br/>
              <a:r>
                <a:rPr lang="zh-CN" sz="1200" dirty="0">
                  <a:solidFill>
                    <a:schemeClr val="dk1"/>
                  </a:solidFill>
                  <a:latin typeface="+mn-lt"/>
                  <a:ea typeface="+mn-ea"/>
                  <a:cs typeface="+mn-cs"/>
                </a:rPr>
                <a:t>协助审理案件中4件获全国知产典型案例</a:t>
              </a:r>
              <a:br/>
              <a:r>
                <a:rPr lang="zh-CN" sz="1200" dirty="0">
                  <a:solidFill>
                    <a:schemeClr val="dk1"/>
                  </a:solidFill>
                  <a:latin typeface="+mn-lt"/>
                  <a:ea typeface="+mn-ea"/>
                  <a:cs typeface="+mn-cs"/>
                </a:rPr>
                <a:t>3件获全国十大反不正当竞争</a:t>
              </a:r>
              <a:br/>
              <a:r>
                <a:rPr lang="zh-CN" sz="1200" dirty="0">
                  <a:solidFill>
                    <a:schemeClr val="dk1"/>
                  </a:solidFill>
                  <a:latin typeface="+mn-lt"/>
                  <a:ea typeface="+mn-ea"/>
                  <a:cs typeface="+mn-cs"/>
                </a:rPr>
                <a:t>和反垄断案例</a:t>
              </a:r>
              <a:br/>
              <a:r>
                <a:rPr lang="zh-CN" sz="1200" dirty="0">
                  <a:solidFill>
                    <a:schemeClr val="dk1"/>
                  </a:solidFill>
                  <a:latin typeface="+mn-lt"/>
                  <a:ea typeface="+mn-ea"/>
                  <a:cs typeface="+mn-cs"/>
                </a:rPr>
                <a:t>10+件获省级各类型十大案例</a:t>
              </a:r>
            </a:p>
          </p:txBody>
        </p:sp>
      </p:grpSp>
      <p:grpSp>
        <p:nvGrpSpPr>
          <p:cNvPr id="19" name="Group 19"/>
          <p:cNvGrpSpPr/>
          <p:nvPr/>
        </p:nvGrpSpPr>
        <p:grpSpPr>
          <a:xfrm>
            <a:off x="4327779" y="1562100"/>
            <a:ext cx="3530346" cy="3819906"/>
            <a:chOff x="4327779" y="1562100"/>
            <a:chExt cx="3530346" cy="3819906"/>
          </a:xfrm>
        </p:grpSpPr>
        <p:sp>
          <p:nvSpPr>
            <p:cNvPr id="13" name="Rectangle 13"/>
            <p:cNvSpPr/>
            <p:nvPr/>
          </p:nvSpPr>
          <p:spPr>
            <a:xfrm>
              <a:off x="4333875" y="1562100"/>
              <a:ext cx="3524250" cy="419100"/>
            </a:xfrm>
            <a:prstGeom prst="rect">
              <a:avLst/>
            </a:prstGeom>
            <a:solidFill>
              <a:schemeClr val="accent1"/>
            </a:solidFill>
            <a:ln>
              <a:noFill/>
            </a:ln>
          </p:spPr>
        </p:sp>
        <p:sp>
          <p:nvSpPr>
            <p:cNvPr id="14" name="TextBox 14"/>
            <p:cNvSpPr txBox="1"/>
            <p:nvPr/>
          </p:nvSpPr>
          <p:spPr>
            <a:xfrm>
              <a:off x="4498467" y="1702118"/>
              <a:ext cx="777011"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法工复合</a:t>
              </a:r>
            </a:p>
          </p:txBody>
        </p:sp>
        <p:pic>
          <p:nvPicPr>
            <p:cNvPr id="15" name="Image 15"/>
            <p:cNvPicPr>
              <a:picLocks noChangeAspect="1"/>
            </p:cNvPicPr>
            <p:nvPr/>
          </p:nvPicPr>
          <p:blipFill>
            <a:blip r:embed="rId4"/>
            <a:stretch>
              <a:fillRect/>
            </a:stretch>
          </p:blipFill>
          <p:spPr>
            <a:xfrm>
              <a:off x="4473575" y="2190750"/>
              <a:ext cx="977900" cy="1466850"/>
            </a:xfrm>
            <a:prstGeom prst="rect">
              <a:avLst/>
            </a:prstGeom>
          </p:spPr>
        </p:pic>
        <p:sp>
          <p:nvSpPr>
            <p:cNvPr id="16" name="TextBox 16"/>
            <p:cNvSpPr txBox="1"/>
            <p:nvPr/>
          </p:nvSpPr>
          <p:spPr>
            <a:xfrm>
              <a:off x="5828157" y="2364105"/>
              <a:ext cx="615010"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苏珊</a:t>
              </a:r>
            </a:p>
          </p:txBody>
        </p:sp>
        <p:sp>
          <p:nvSpPr>
            <p:cNvPr id="17" name="TextBox 17"/>
            <p:cNvSpPr txBox="1"/>
            <p:nvPr/>
          </p:nvSpPr>
          <p:spPr>
            <a:xfrm>
              <a:off x="5832729" y="2842260"/>
              <a:ext cx="132877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知识产权 × 计算机</a:t>
              </a:r>
            </a:p>
          </p:txBody>
        </p:sp>
        <p:sp>
          <p:nvSpPr>
            <p:cNvPr id="18" name="TextBox 18"/>
            <p:cNvSpPr txBox="1"/>
            <p:nvPr/>
          </p:nvSpPr>
          <p:spPr>
            <a:xfrm>
              <a:off x="4327779" y="3928110"/>
              <a:ext cx="2450592" cy="1453896"/>
            </a:xfrm>
            <a:prstGeom prst="rect">
              <a:avLst/>
            </a:prstGeom>
            <a:noFill/>
            <a:ln>
              <a:noFill/>
            </a:ln>
          </p:spPr>
          <p:txBody>
            <a:bodyPr wrap="none" lIns="0" tIns="0" rIns="0" bIns="0" anchor="t" anchorCtr="0">
              <a:spAutoFit/>
            </a:bodyPr>
            <a:lstStyle/>
            <a:p>
              <a:pPr algn="l">
                <a:lnSpc>
                  <a:spcPts val="2400"/>
                </a:lnSpc>
              </a:pPr>
              <a:r>
                <a:rPr lang="zh-CN" sz="1200" dirty="0">
                  <a:solidFill>
                    <a:schemeClr val="dk1"/>
                  </a:solidFill>
                  <a:latin typeface="+mn-lt"/>
                  <a:ea typeface="+mn-ea"/>
                  <a:cs typeface="+mn-cs"/>
                </a:rPr>
                <a:t>华南理工知识产权专业</a:t>
              </a:r>
              <a:br/>
              <a:r>
                <a:rPr lang="zh-CN" sz="1200" dirty="0">
                  <a:solidFill>
                    <a:schemeClr val="dk1"/>
                  </a:solidFill>
                  <a:latin typeface="+mn-lt"/>
                  <a:ea typeface="+mn-ea"/>
                  <a:cs typeface="+mn-cs"/>
                </a:rPr>
                <a:t>辅修计算机科学与技术</a:t>
              </a:r>
              <a:br/>
              <a:r>
                <a:rPr lang="zh-CN" sz="1200" dirty="0">
                  <a:solidFill>
                    <a:schemeClr val="dk1"/>
                  </a:solidFill>
                  <a:latin typeface="+mn-lt"/>
                  <a:ea typeface="+mn-ea"/>
                  <a:cs typeface="+mn-cs"/>
                </a:rPr>
                <a:t>深耕知识产权与刑事辩护</a:t>
              </a:r>
              <a:br/>
              <a:r>
                <a:rPr lang="zh-CN" sz="1200" dirty="0">
                  <a:solidFill>
                    <a:schemeClr val="dk1"/>
                  </a:solidFill>
                  <a:latin typeface="+mn-lt"/>
                  <a:ea typeface="+mn-ea"/>
                  <a:cs typeface="+mn-cs"/>
                </a:rPr>
                <a:t>在技术类、商业秘密和假冒注册商标</a:t>
              </a:r>
              <a:br/>
              <a:r>
                <a:rPr lang="zh-CN" sz="1200" dirty="0">
                  <a:solidFill>
                    <a:schemeClr val="dk1"/>
                  </a:solidFill>
                  <a:latin typeface="+mn-lt"/>
                  <a:ea typeface="+mn-ea"/>
                  <a:cs typeface="+mn-cs"/>
                </a:rPr>
                <a:t>刑事案件中形成复合优势</a:t>
              </a:r>
            </a:p>
          </p:txBody>
        </p:sp>
      </p:grpSp>
      <p:grpSp>
        <p:nvGrpSpPr>
          <p:cNvPr id="26" name="Group 26"/>
          <p:cNvGrpSpPr/>
          <p:nvPr/>
        </p:nvGrpSpPr>
        <p:grpSpPr>
          <a:xfrm>
            <a:off x="8185404" y="1562100"/>
            <a:ext cx="3473196" cy="3819906"/>
            <a:chOff x="8185404" y="1562100"/>
            <a:chExt cx="3473196" cy="3819906"/>
          </a:xfrm>
        </p:grpSpPr>
        <p:sp>
          <p:nvSpPr>
            <p:cNvPr id="20" name="Rectangle 20"/>
            <p:cNvSpPr/>
            <p:nvPr/>
          </p:nvSpPr>
          <p:spPr>
            <a:xfrm>
              <a:off x="8191500" y="1562100"/>
              <a:ext cx="3467100" cy="419100"/>
            </a:xfrm>
            <a:prstGeom prst="rect">
              <a:avLst/>
            </a:prstGeom>
            <a:solidFill>
              <a:schemeClr val="accent3"/>
            </a:solidFill>
            <a:ln>
              <a:noFill/>
            </a:ln>
          </p:spPr>
        </p:sp>
        <p:sp>
          <p:nvSpPr>
            <p:cNvPr id="21" name="TextBox 21"/>
            <p:cNvSpPr txBox="1"/>
            <p:nvPr/>
          </p:nvSpPr>
          <p:spPr>
            <a:xfrm>
              <a:off x="8356092" y="1702118"/>
              <a:ext cx="1349483"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法院与调解经验</a:t>
              </a:r>
            </a:p>
          </p:txBody>
        </p:sp>
        <p:pic>
          <p:nvPicPr>
            <p:cNvPr id="22" name="Image 22"/>
            <p:cNvPicPr>
              <a:picLocks noChangeAspect="1"/>
            </p:cNvPicPr>
            <p:nvPr/>
          </p:nvPicPr>
          <p:blipFill>
            <a:blip r:embed="rId5"/>
            <a:stretch>
              <a:fillRect/>
            </a:stretch>
          </p:blipFill>
          <p:spPr>
            <a:xfrm>
              <a:off x="8330748" y="2190750"/>
              <a:ext cx="978804" cy="1466850"/>
            </a:xfrm>
            <a:prstGeom prst="rect">
              <a:avLst/>
            </a:prstGeom>
          </p:spPr>
        </p:pic>
        <p:sp>
          <p:nvSpPr>
            <p:cNvPr id="23" name="TextBox 23"/>
            <p:cNvSpPr txBox="1"/>
            <p:nvPr/>
          </p:nvSpPr>
          <p:spPr>
            <a:xfrm>
              <a:off x="9685782" y="2364105"/>
              <a:ext cx="911847"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许统达</a:t>
              </a:r>
            </a:p>
          </p:txBody>
        </p:sp>
        <p:sp>
          <p:nvSpPr>
            <p:cNvPr id="24" name="TextBox 24"/>
            <p:cNvSpPr txBox="1"/>
            <p:nvPr/>
          </p:nvSpPr>
          <p:spPr>
            <a:xfrm>
              <a:off x="9690354" y="2842260"/>
              <a:ext cx="135300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法院 × 调解 × 顾问</a:t>
              </a:r>
            </a:p>
          </p:txBody>
        </p:sp>
        <p:sp>
          <p:nvSpPr>
            <p:cNvPr id="25" name="TextBox 25"/>
            <p:cNvSpPr txBox="1"/>
            <p:nvPr/>
          </p:nvSpPr>
          <p:spPr>
            <a:xfrm>
              <a:off x="8185404" y="3928110"/>
              <a:ext cx="2450592" cy="1453896"/>
            </a:xfrm>
            <a:prstGeom prst="rect">
              <a:avLst/>
            </a:prstGeom>
            <a:noFill/>
            <a:ln>
              <a:noFill/>
            </a:ln>
          </p:spPr>
          <p:txBody>
            <a:bodyPr wrap="none" lIns="0" tIns="0" rIns="0" bIns="0" anchor="t" anchorCtr="0">
              <a:spAutoFit/>
            </a:bodyPr>
            <a:lstStyle/>
            <a:p>
              <a:pPr algn="l">
                <a:lnSpc>
                  <a:spcPts val="2400"/>
                </a:lnSpc>
              </a:pPr>
              <a:r>
                <a:rPr lang="zh-CN" sz="1200" dirty="0">
                  <a:solidFill>
                    <a:schemeClr val="dk1"/>
                  </a:solidFill>
                  <a:latin typeface="+mn-lt"/>
                  <a:ea typeface="+mn-ea"/>
                  <a:cs typeface="+mn-cs"/>
                </a:rPr>
                <a:t>法学学士｜曾任职某市人民法院</a:t>
              </a:r>
              <a:br/>
              <a:r>
                <a:rPr lang="zh-CN" sz="1200" dirty="0">
                  <a:solidFill>
                    <a:schemeClr val="dk1"/>
                  </a:solidFill>
                  <a:latin typeface="+mn-lt"/>
                  <a:ea typeface="+mn-ea"/>
                  <a:cs typeface="+mn-cs"/>
                </a:rPr>
                <a:t>惠州市律协知产委委员</a:t>
              </a:r>
              <a:br/>
              <a:r>
                <a:rPr lang="zh-CN" sz="1200" dirty="0">
                  <a:solidFill>
                    <a:schemeClr val="dk1"/>
                  </a:solidFill>
                  <a:latin typeface="+mn-lt"/>
                  <a:ea typeface="+mn-ea"/>
                  <a:cs typeface="+mn-cs"/>
                </a:rPr>
                <a:t>多地知识产权纠纷调解委员会调解员</a:t>
              </a:r>
              <a:br/>
              <a:r>
                <a:rPr lang="zh-CN" sz="1200" dirty="0">
                  <a:solidFill>
                    <a:schemeClr val="dk1"/>
                  </a:solidFill>
                  <a:latin typeface="+mn-lt"/>
                  <a:ea typeface="+mn-ea"/>
                  <a:cs typeface="+mn-cs"/>
                </a:rPr>
                <a:t>熟悉政府与企业顾问</a:t>
              </a:r>
              <a:br/>
              <a:r>
                <a:rPr lang="zh-CN" sz="1200" dirty="0">
                  <a:solidFill>
                    <a:schemeClr val="dk1"/>
                  </a:solidFill>
                  <a:latin typeface="+mn-lt"/>
                  <a:ea typeface="+mn-ea"/>
                  <a:cs typeface="+mn-cs"/>
                </a:rPr>
                <a:t>及知识产权民刑业务</a:t>
              </a:r>
            </a:p>
          </p:txBody>
        </p:sp>
      </p:grpSp>
      <p:grpSp>
        <p:nvGrpSpPr>
          <p:cNvPr id="30" name="Group 30"/>
          <p:cNvGrpSpPr/>
          <p:nvPr/>
        </p:nvGrpSpPr>
        <p:grpSpPr>
          <a:xfrm>
            <a:off x="528066" y="6286500"/>
            <a:ext cx="11135868" cy="387287"/>
            <a:chOff x="528066" y="6286500"/>
            <a:chExt cx="11135868" cy="387287"/>
          </a:xfrm>
        </p:grpSpPr>
        <p:sp>
          <p:nvSpPr>
            <p:cNvPr id="27" name="Line 27"/>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28" name="TextBox 28"/>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29" name="TextBox 29"/>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17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11103102" cy="917067"/>
            <a:chOff x="536448" y="273368"/>
            <a:chExt cx="11103102" cy="917067"/>
          </a:xfrm>
        </p:grpSpPr>
        <p:sp>
          <p:nvSpPr>
            <p:cNvPr id="2" name="TextBox 2"/>
            <p:cNvSpPr txBox="1"/>
            <p:nvPr/>
          </p:nvSpPr>
          <p:spPr>
            <a:xfrm>
              <a:off x="545592" y="273368"/>
              <a:ext cx="1777937"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15 / SERVICE LOOP</a:t>
              </a:r>
            </a:p>
          </p:txBody>
        </p:sp>
        <p:sp>
          <p:nvSpPr>
            <p:cNvPr id="3" name="TextBox 3"/>
            <p:cNvSpPr txBox="1"/>
            <p:nvPr/>
          </p:nvSpPr>
          <p:spPr>
            <a:xfrm>
              <a:off x="536448" y="574358"/>
              <a:ext cx="7601350"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七类业务形成从确权到维权的服务闭环</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6" name="Group 16"/>
          <p:cNvGrpSpPr/>
          <p:nvPr/>
        </p:nvGrpSpPr>
        <p:grpSpPr>
          <a:xfrm>
            <a:off x="526542" y="1828800"/>
            <a:ext cx="1921955" cy="4195001"/>
            <a:chOff x="526542" y="1828800"/>
            <a:chExt cx="1921955" cy="4195001"/>
          </a:xfrm>
        </p:grpSpPr>
        <p:sp>
          <p:nvSpPr>
            <p:cNvPr id="6" name="Line 6"/>
            <p:cNvSpPr/>
            <p:nvPr/>
          </p:nvSpPr>
          <p:spPr>
            <a:xfrm>
              <a:off x="876300" y="1866900"/>
              <a:ext cx="9525" cy="3467100"/>
            </a:xfrm>
            <a:custGeom>
              <a:avLst/>
              <a:gdLst/>
              <a:ahLst/>
              <a:cxnLst/>
              <a:rect l="l" t="t" r="r" b="b"/>
              <a:pathLst>
                <a:path w="9525" h="3467100">
                  <a:moveTo>
                    <a:pt x="0" y="0"/>
                  </a:moveTo>
                  <a:lnTo>
                    <a:pt x="0" y="3467100"/>
                  </a:lnTo>
                </a:path>
              </a:pathLst>
            </a:custGeom>
            <a:noFill/>
            <a:ln w="38100">
              <a:solidFill>
                <a:schemeClr val="accent2"/>
              </a:solidFill>
            </a:ln>
          </p:spPr>
        </p:sp>
        <p:sp>
          <p:nvSpPr>
            <p:cNvPr id="7" name="Ellipse 7"/>
            <p:cNvSpPr/>
            <p:nvPr/>
          </p:nvSpPr>
          <p:spPr>
            <a:xfrm>
              <a:off x="704850" y="1828800"/>
              <a:ext cx="342900" cy="342900"/>
            </a:xfrm>
            <a:prstGeom prst="ellipse">
              <a:avLst/>
            </a:prstGeom>
            <a:solidFill>
              <a:schemeClr val="accent2"/>
            </a:solidFill>
            <a:ln>
              <a:noFill/>
            </a:ln>
          </p:spPr>
        </p:sp>
        <p:sp>
          <p:nvSpPr>
            <p:cNvPr id="8" name="Ellipse 8"/>
            <p:cNvSpPr/>
            <p:nvPr/>
          </p:nvSpPr>
          <p:spPr>
            <a:xfrm>
              <a:off x="704850" y="2933700"/>
              <a:ext cx="342900" cy="342900"/>
            </a:xfrm>
            <a:prstGeom prst="ellipse">
              <a:avLst/>
            </a:prstGeom>
            <a:solidFill>
              <a:schemeClr val="accent1"/>
            </a:solidFill>
            <a:ln>
              <a:noFill/>
            </a:ln>
          </p:spPr>
        </p:sp>
        <p:sp>
          <p:nvSpPr>
            <p:cNvPr id="9" name="Ellipse 9"/>
            <p:cNvSpPr/>
            <p:nvPr/>
          </p:nvSpPr>
          <p:spPr>
            <a:xfrm>
              <a:off x="704850" y="4038600"/>
              <a:ext cx="342900" cy="342900"/>
            </a:xfrm>
            <a:prstGeom prst="ellipse">
              <a:avLst/>
            </a:prstGeom>
            <a:solidFill>
              <a:schemeClr val="accent1"/>
            </a:solidFill>
            <a:ln>
              <a:noFill/>
            </a:ln>
          </p:spPr>
        </p:sp>
        <p:sp>
          <p:nvSpPr>
            <p:cNvPr id="10" name="Ellipse 10"/>
            <p:cNvSpPr/>
            <p:nvPr/>
          </p:nvSpPr>
          <p:spPr>
            <a:xfrm>
              <a:off x="704850" y="5143500"/>
              <a:ext cx="342900" cy="342900"/>
            </a:xfrm>
            <a:prstGeom prst="ellipse">
              <a:avLst/>
            </a:prstGeom>
            <a:solidFill>
              <a:schemeClr val="accent2"/>
            </a:solidFill>
            <a:ln>
              <a:noFill/>
            </a:ln>
          </p:spPr>
        </p:sp>
        <p:sp>
          <p:nvSpPr>
            <p:cNvPr id="11" name="TextBox 11"/>
            <p:cNvSpPr txBox="1"/>
            <p:nvPr/>
          </p:nvSpPr>
          <p:spPr>
            <a:xfrm>
              <a:off x="1229106" y="1882140"/>
              <a:ext cx="103601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确权布局</a:t>
              </a:r>
            </a:p>
          </p:txBody>
        </p:sp>
        <p:sp>
          <p:nvSpPr>
            <p:cNvPr id="12" name="TextBox 12"/>
            <p:cNvSpPr txBox="1"/>
            <p:nvPr/>
          </p:nvSpPr>
          <p:spPr>
            <a:xfrm>
              <a:off x="1229106" y="2987040"/>
              <a:ext cx="103601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运营管理</a:t>
              </a:r>
            </a:p>
          </p:txBody>
        </p:sp>
        <p:sp>
          <p:nvSpPr>
            <p:cNvPr id="13" name="TextBox 13"/>
            <p:cNvSpPr txBox="1"/>
            <p:nvPr/>
          </p:nvSpPr>
          <p:spPr>
            <a:xfrm>
              <a:off x="1229106" y="4091940"/>
              <a:ext cx="103601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合规建设</a:t>
              </a:r>
            </a:p>
          </p:txBody>
        </p:sp>
        <p:sp>
          <p:nvSpPr>
            <p:cNvPr id="14" name="TextBox 14"/>
            <p:cNvSpPr txBox="1"/>
            <p:nvPr/>
          </p:nvSpPr>
          <p:spPr>
            <a:xfrm>
              <a:off x="1229106" y="5196840"/>
              <a:ext cx="103601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争议解决</a:t>
              </a:r>
            </a:p>
          </p:txBody>
        </p:sp>
        <p:sp>
          <p:nvSpPr>
            <p:cNvPr id="15" name="TextBox 15"/>
            <p:cNvSpPr txBox="1"/>
            <p:nvPr/>
          </p:nvSpPr>
          <p:spPr>
            <a:xfrm>
              <a:off x="526542" y="5759768"/>
              <a:ext cx="1921955"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一个团队对接完整周期</a:t>
              </a:r>
            </a:p>
          </p:txBody>
        </p:sp>
      </p:grpSp>
      <p:grpSp>
        <p:nvGrpSpPr>
          <p:cNvPr id="19" name="Group 19"/>
          <p:cNvGrpSpPr/>
          <p:nvPr/>
        </p:nvGrpSpPr>
        <p:grpSpPr>
          <a:xfrm>
            <a:off x="2895600" y="1504950"/>
            <a:ext cx="2647950" cy="2686050"/>
            <a:chOff x="2895600" y="1504950"/>
            <a:chExt cx="2647950" cy="2686050"/>
          </a:xfrm>
        </p:grpSpPr>
        <p:sp>
          <p:nvSpPr>
            <p:cNvPr id="17" name="Rectangle 17"/>
            <p:cNvSpPr/>
            <p:nvPr/>
          </p:nvSpPr>
          <p:spPr>
            <a:xfrm>
              <a:off x="2895600" y="1504950"/>
              <a:ext cx="2647950" cy="2686050"/>
            </a:xfrm>
            <a:prstGeom prst="rect">
              <a:avLst/>
            </a:prstGeom>
            <a:solidFill>
              <a:srgbClr val="FFFFFF"/>
            </a:solidFill>
            <a:ln w="9525">
              <a:solidFill>
                <a:schemeClr val="accent5"/>
              </a:solidFill>
            </a:ln>
          </p:spPr>
        </p:sp>
        <p:pic>
          <p:nvPicPr>
            <p:cNvPr id="18" name="Image 18"/>
            <p:cNvPicPr>
              <a:picLocks noChangeAspect="1"/>
            </p:cNvPicPr>
            <p:nvPr/>
          </p:nvPicPr>
          <p:blipFill>
            <a:blip r:embed="rId3"/>
            <a:stretch>
              <a:fillRect/>
            </a:stretch>
          </p:blipFill>
          <p:spPr>
            <a:xfrm>
              <a:off x="2971800" y="1777521"/>
              <a:ext cx="2495550" cy="2140908"/>
            </a:xfrm>
            <a:prstGeom prst="rect">
              <a:avLst/>
            </a:prstGeom>
          </p:spPr>
        </p:pic>
      </p:grpSp>
      <p:grpSp>
        <p:nvGrpSpPr>
          <p:cNvPr id="26" name="Group 26"/>
          <p:cNvGrpSpPr/>
          <p:nvPr/>
        </p:nvGrpSpPr>
        <p:grpSpPr>
          <a:xfrm>
            <a:off x="2887218" y="4557712"/>
            <a:ext cx="2437066" cy="1433894"/>
            <a:chOff x="2887218" y="4557712"/>
            <a:chExt cx="2437066" cy="1433894"/>
          </a:xfrm>
        </p:grpSpPr>
        <p:grpSp>
          <p:nvGrpSpPr>
            <p:cNvPr id="23" name="Group 23"/>
            <p:cNvGrpSpPr/>
            <p:nvPr/>
          </p:nvGrpSpPr>
          <p:grpSpPr>
            <a:xfrm>
              <a:off x="2938462" y="4557712"/>
              <a:ext cx="257175" cy="257175"/>
              <a:chOff x="2938462" y="4557712"/>
              <a:chExt cx="257175" cy="257175"/>
            </a:xfrm>
          </p:grpSpPr>
          <p:sp>
            <p:nvSpPr>
              <p:cNvPr id="20" name="Freeform 20"/>
              <p:cNvSpPr/>
              <p:nvPr/>
            </p:nvSpPr>
            <p:spPr>
              <a:xfrm>
                <a:off x="2938462" y="4557712"/>
                <a:ext cx="257175" cy="128588"/>
              </a:xfrm>
              <a:custGeom>
                <a:avLst/>
                <a:gdLst/>
                <a:ahLst/>
                <a:cxnLst/>
                <a:rect l="l" t="t" r="r" b="b"/>
                <a:pathLst>
                  <a:path w="257175" h="128588">
                    <a:moveTo>
                      <a:pt x="0" y="128588"/>
                    </a:moveTo>
                    <a:lnTo>
                      <a:pt x="14288" y="128588"/>
                    </a:lnTo>
                    <a:moveTo>
                      <a:pt x="128588" y="0"/>
                    </a:moveTo>
                    <a:lnTo>
                      <a:pt x="128588" y="14288"/>
                    </a:lnTo>
                    <a:moveTo>
                      <a:pt x="242888" y="128588"/>
                    </a:moveTo>
                    <a:lnTo>
                      <a:pt x="257175" y="128588"/>
                    </a:lnTo>
                    <a:moveTo>
                      <a:pt x="37147" y="37147"/>
                    </a:moveTo>
                    <a:lnTo>
                      <a:pt x="47149" y="47149"/>
                    </a:lnTo>
                    <a:moveTo>
                      <a:pt x="220028" y="37147"/>
                    </a:moveTo>
                    <a:lnTo>
                      <a:pt x="210026" y="47149"/>
                    </a:lnTo>
                  </a:path>
                </a:pathLst>
              </a:custGeom>
              <a:noFill/>
              <a:ln w="28575">
                <a:solidFill>
                  <a:schemeClr val="accent3"/>
                </a:solidFill>
              </a:ln>
            </p:spPr>
          </p:sp>
          <p:sp>
            <p:nvSpPr>
              <p:cNvPr id="21" name="Freeform 21"/>
              <p:cNvSpPr/>
              <p:nvPr/>
            </p:nvSpPr>
            <p:spPr>
              <a:xfrm>
                <a:off x="2989555" y="4614862"/>
                <a:ext cx="154990" cy="200025"/>
              </a:xfrm>
              <a:custGeom>
                <a:avLst/>
                <a:gdLst/>
                <a:ahLst/>
                <a:cxnLst/>
                <a:rect l="l" t="t" r="r" b="b"/>
                <a:pathLst>
                  <a:path w="154990" h="200025">
                    <a:moveTo>
                      <a:pt x="34633" y="128588"/>
                    </a:moveTo>
                    <a:cubicBezTo>
                      <a:pt x="10034" y="110138"/>
                      <a:pt x="0" y="78018"/>
                      <a:pt x="9724" y="48847"/>
                    </a:cubicBezTo>
                    <a:cubicBezTo>
                      <a:pt x="19447" y="19676"/>
                      <a:pt x="46746" y="0"/>
                      <a:pt x="77495" y="0"/>
                    </a:cubicBezTo>
                    <a:cubicBezTo>
                      <a:pt x="108244" y="0"/>
                      <a:pt x="135543" y="19676"/>
                      <a:pt x="145267" y="48847"/>
                    </a:cubicBezTo>
                    <a:cubicBezTo>
                      <a:pt x="154990" y="78018"/>
                      <a:pt x="144957" y="110138"/>
                      <a:pt x="120358" y="128588"/>
                    </a:cubicBezTo>
                    <a:cubicBezTo>
                      <a:pt x="109044" y="139786"/>
                      <a:pt x="103739" y="155703"/>
                      <a:pt x="106070" y="171450"/>
                    </a:cubicBezTo>
                    <a:cubicBezTo>
                      <a:pt x="106070" y="187232"/>
                      <a:pt x="93277" y="200025"/>
                      <a:pt x="77495" y="200025"/>
                    </a:cubicBezTo>
                    <a:cubicBezTo>
                      <a:pt x="61714" y="200025"/>
                      <a:pt x="48920" y="187232"/>
                      <a:pt x="48920" y="171450"/>
                    </a:cubicBezTo>
                    <a:cubicBezTo>
                      <a:pt x="51252" y="155703"/>
                      <a:pt x="45946" y="139786"/>
                      <a:pt x="34633" y="128588"/>
                    </a:cubicBezTo>
                  </a:path>
                </a:pathLst>
              </a:custGeom>
              <a:noFill/>
              <a:ln w="28575">
                <a:solidFill>
                  <a:schemeClr val="accent3"/>
                </a:solidFill>
              </a:ln>
            </p:spPr>
          </p:sp>
          <p:sp>
            <p:nvSpPr>
              <p:cNvPr id="22" name="Freeform 22"/>
              <p:cNvSpPr/>
              <p:nvPr/>
            </p:nvSpPr>
            <p:spPr>
              <a:xfrm>
                <a:off x="3034189" y="4757738"/>
                <a:ext cx="65722" cy="9525"/>
              </a:xfrm>
              <a:custGeom>
                <a:avLst/>
                <a:gdLst/>
                <a:ahLst/>
                <a:cxnLst/>
                <a:rect l="l" t="t" r="r" b="b"/>
                <a:pathLst>
                  <a:path w="65722" h="9525">
                    <a:moveTo>
                      <a:pt x="0" y="0"/>
                    </a:moveTo>
                    <a:lnTo>
                      <a:pt x="65722" y="0"/>
                    </a:lnTo>
                  </a:path>
                </a:pathLst>
              </a:custGeom>
              <a:noFill/>
              <a:ln w="28575">
                <a:solidFill>
                  <a:schemeClr val="accent3"/>
                </a:solidFill>
              </a:ln>
            </p:spPr>
          </p:sp>
        </p:grpSp>
        <p:sp>
          <p:nvSpPr>
            <p:cNvPr id="24" name="TextBox 24"/>
            <p:cNvSpPr txBox="1"/>
            <p:nvPr/>
          </p:nvSpPr>
          <p:spPr>
            <a:xfrm>
              <a:off x="2887218" y="5041582"/>
              <a:ext cx="2437066" cy="646557"/>
            </a:xfrm>
            <a:prstGeom prst="rect">
              <a:avLst/>
            </a:prstGeom>
            <a:noFill/>
            <a:ln>
              <a:noFill/>
            </a:ln>
          </p:spPr>
          <p:txBody>
            <a:bodyPr wrap="none" lIns="0" tIns="0" rIns="0" bIns="0" anchor="t" anchorCtr="0">
              <a:spAutoFit/>
            </a:bodyPr>
            <a:lstStyle/>
            <a:p>
              <a:pPr algn="l">
                <a:lnSpc>
                  <a:spcPts val="2550"/>
                </a:lnSpc>
              </a:pPr>
              <a:r>
                <a:rPr lang="zh-CN" sz="1650" b="1" dirty="0">
                  <a:solidFill>
                    <a:schemeClr val="accent1"/>
                  </a:solidFill>
                  <a:latin typeface="+mn-lt"/>
                  <a:ea typeface="+mn-ea"/>
                  <a:cs typeface="+mn-cs"/>
                </a:rPr>
                <a:t>国内外申请、运营管理</a:t>
              </a:r>
              <a:br/>
              <a:r>
                <a:rPr lang="zh-CN" sz="1650" b="1" dirty="0">
                  <a:solidFill>
                    <a:schemeClr val="accent1"/>
                  </a:solidFill>
                  <a:latin typeface="+mn-lt"/>
                  <a:ea typeface="+mn-ea"/>
                  <a:cs typeface="+mn-cs"/>
                </a:rPr>
                <a:t>合规体系与民刑行政争议</a:t>
              </a:r>
            </a:p>
          </p:txBody>
        </p:sp>
        <p:sp>
          <p:nvSpPr>
            <p:cNvPr id="25" name="TextBox 25"/>
            <p:cNvSpPr txBox="1"/>
            <p:nvPr/>
          </p:nvSpPr>
          <p:spPr>
            <a:xfrm>
              <a:off x="2889504" y="5756910"/>
              <a:ext cx="211226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服务范围由七类业务共同覆盖</a:t>
              </a:r>
            </a:p>
          </p:txBody>
        </p:sp>
      </p:grpSp>
      <p:grpSp>
        <p:nvGrpSpPr>
          <p:cNvPr id="47" name="Group 47"/>
          <p:cNvGrpSpPr/>
          <p:nvPr/>
        </p:nvGrpSpPr>
        <p:grpSpPr>
          <a:xfrm>
            <a:off x="5898642" y="1527810"/>
            <a:ext cx="5759958" cy="4114991"/>
            <a:chOff x="5898642" y="1527810"/>
            <a:chExt cx="5759958" cy="4114991"/>
          </a:xfrm>
        </p:grpSpPr>
        <p:sp>
          <p:nvSpPr>
            <p:cNvPr id="27" name="TextBox 27"/>
            <p:cNvSpPr txBox="1"/>
            <p:nvPr/>
          </p:nvSpPr>
          <p:spPr>
            <a:xfrm>
              <a:off x="5898642" y="1606868"/>
              <a:ext cx="796094"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01　专利</a:t>
              </a:r>
            </a:p>
          </p:txBody>
        </p:sp>
        <p:sp>
          <p:nvSpPr>
            <p:cNvPr id="28" name="TextBox 28"/>
            <p:cNvSpPr txBox="1"/>
            <p:nvPr/>
          </p:nvSpPr>
          <p:spPr>
            <a:xfrm>
              <a:off x="6890004" y="1527810"/>
              <a:ext cx="3067812" cy="444246"/>
            </a:xfrm>
            <a:prstGeom prst="rect">
              <a:avLst/>
            </a:prstGeom>
            <a:noFill/>
            <a:ln>
              <a:noFill/>
            </a:ln>
          </p:spPr>
          <p:txBody>
            <a:bodyPr wrap="none" lIns="0" tIns="0" rIns="0" bIns="0" anchor="t" anchorCtr="0">
              <a:spAutoFit/>
            </a:bodyPr>
            <a:lstStyle/>
            <a:p>
              <a:pPr algn="l">
                <a:lnSpc>
                  <a:spcPts val="1650"/>
                </a:lnSpc>
              </a:pPr>
              <a:r>
                <a:rPr lang="zh-CN" sz="1200" dirty="0">
                  <a:solidFill>
                    <a:schemeClr val="dk1"/>
                  </a:solidFill>
                  <a:latin typeface="+mn-lt"/>
                  <a:ea typeface="+mn-ea"/>
                  <a:cs typeface="+mn-cs"/>
                </a:rPr>
                <a:t>挖掘布局｜国内外申请/PCT｜复审无效｜FTO</a:t>
              </a:r>
              <a:br/>
              <a:r>
                <a:rPr lang="zh-CN" sz="1200" dirty="0">
                  <a:solidFill>
                    <a:schemeClr val="dk1"/>
                  </a:solidFill>
                  <a:latin typeface="+mn-lt"/>
                  <a:ea typeface="+mn-ea"/>
                  <a:cs typeface="+mn-cs"/>
                </a:rPr>
                <a:t>转让许可｜行政调处与诉讼</a:t>
              </a:r>
            </a:p>
          </p:txBody>
        </p:sp>
        <p:sp>
          <p:nvSpPr>
            <p:cNvPr id="29" name="Line 29"/>
            <p:cNvSpPr/>
            <p:nvPr/>
          </p:nvSpPr>
          <p:spPr>
            <a:xfrm>
              <a:off x="5905500" y="194310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30" name="TextBox 30"/>
            <p:cNvSpPr txBox="1"/>
            <p:nvPr/>
          </p:nvSpPr>
          <p:spPr>
            <a:xfrm>
              <a:off x="5898642" y="2235518"/>
              <a:ext cx="796094"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02　商标</a:t>
              </a:r>
            </a:p>
          </p:txBody>
        </p:sp>
        <p:sp>
          <p:nvSpPr>
            <p:cNvPr id="31" name="TextBox 31"/>
            <p:cNvSpPr txBox="1"/>
            <p:nvPr/>
          </p:nvSpPr>
          <p:spPr>
            <a:xfrm>
              <a:off x="6890004" y="2156460"/>
              <a:ext cx="3060192" cy="444246"/>
            </a:xfrm>
            <a:prstGeom prst="rect">
              <a:avLst/>
            </a:prstGeom>
            <a:noFill/>
            <a:ln>
              <a:noFill/>
            </a:ln>
          </p:spPr>
          <p:txBody>
            <a:bodyPr wrap="none" lIns="0" tIns="0" rIns="0" bIns="0" anchor="t" anchorCtr="0">
              <a:spAutoFit/>
            </a:bodyPr>
            <a:lstStyle/>
            <a:p>
              <a:pPr algn="l">
                <a:lnSpc>
                  <a:spcPts val="1650"/>
                </a:lnSpc>
              </a:pPr>
              <a:r>
                <a:rPr lang="zh-CN" sz="1200" dirty="0">
                  <a:solidFill>
                    <a:schemeClr val="dk1"/>
                  </a:solidFill>
                  <a:latin typeface="+mn-lt"/>
                  <a:ea typeface="+mn-ea"/>
                  <a:cs typeface="+mn-cs"/>
                </a:rPr>
                <a:t>品牌布局｜国内外注册｜异议无效撤销｜监控</a:t>
              </a:r>
              <a:br/>
              <a:r>
                <a:rPr lang="zh-CN" sz="1200" dirty="0">
                  <a:solidFill>
                    <a:schemeClr val="dk1"/>
                  </a:solidFill>
                  <a:latin typeface="+mn-lt"/>
                  <a:ea typeface="+mn-ea"/>
                  <a:cs typeface="+mn-cs"/>
                </a:rPr>
                <a:t>行政调处、诉讼与刑事辩护</a:t>
              </a:r>
            </a:p>
          </p:txBody>
        </p:sp>
        <p:sp>
          <p:nvSpPr>
            <p:cNvPr id="32" name="Line 32"/>
            <p:cNvSpPr/>
            <p:nvPr/>
          </p:nvSpPr>
          <p:spPr>
            <a:xfrm>
              <a:off x="5905500" y="257175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33" name="TextBox 33"/>
            <p:cNvSpPr txBox="1"/>
            <p:nvPr/>
          </p:nvSpPr>
          <p:spPr>
            <a:xfrm>
              <a:off x="5898642" y="2864168"/>
              <a:ext cx="986918"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03　著作权</a:t>
              </a:r>
            </a:p>
          </p:txBody>
        </p:sp>
        <p:sp>
          <p:nvSpPr>
            <p:cNvPr id="34" name="TextBox 34"/>
            <p:cNvSpPr txBox="1"/>
            <p:nvPr/>
          </p:nvSpPr>
          <p:spPr>
            <a:xfrm>
              <a:off x="6890004" y="2880360"/>
              <a:ext cx="1950720"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软件与作品登记｜侵权诉讼</a:t>
              </a:r>
            </a:p>
          </p:txBody>
        </p:sp>
        <p:sp>
          <p:nvSpPr>
            <p:cNvPr id="35" name="Line 35"/>
            <p:cNvSpPr/>
            <p:nvPr/>
          </p:nvSpPr>
          <p:spPr>
            <a:xfrm>
              <a:off x="5905500" y="320040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36" name="TextBox 36"/>
            <p:cNvSpPr txBox="1"/>
            <p:nvPr/>
          </p:nvSpPr>
          <p:spPr>
            <a:xfrm>
              <a:off x="5898642" y="3492818"/>
              <a:ext cx="1177741"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04　商业秘密</a:t>
              </a:r>
            </a:p>
          </p:txBody>
        </p:sp>
        <p:sp>
          <p:nvSpPr>
            <p:cNvPr id="37" name="TextBox 37"/>
            <p:cNvSpPr txBox="1"/>
            <p:nvPr/>
          </p:nvSpPr>
          <p:spPr>
            <a:xfrm>
              <a:off x="7194804" y="3509010"/>
              <a:ext cx="3081528"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管理体系｜刑事控告｜民事诉讼｜刑事辩护</a:t>
              </a:r>
            </a:p>
          </p:txBody>
        </p:sp>
        <p:sp>
          <p:nvSpPr>
            <p:cNvPr id="38" name="Line 38"/>
            <p:cNvSpPr/>
            <p:nvPr/>
          </p:nvSpPr>
          <p:spPr>
            <a:xfrm>
              <a:off x="5905500" y="382905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39" name="TextBox 39"/>
            <p:cNvSpPr txBox="1"/>
            <p:nvPr/>
          </p:nvSpPr>
          <p:spPr>
            <a:xfrm>
              <a:off x="5898642" y="4121468"/>
              <a:ext cx="1177741"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05　管理体系</a:t>
              </a:r>
            </a:p>
          </p:txBody>
        </p:sp>
        <p:sp>
          <p:nvSpPr>
            <p:cNvPr id="40" name="TextBox 40"/>
            <p:cNvSpPr txBox="1"/>
            <p:nvPr/>
          </p:nvSpPr>
          <p:spPr>
            <a:xfrm>
              <a:off x="7194804" y="4137660"/>
              <a:ext cx="3596640"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GB/T 29490-2023与商业秘密管理规范认证辅导</a:t>
              </a:r>
            </a:p>
          </p:txBody>
        </p:sp>
        <p:sp>
          <p:nvSpPr>
            <p:cNvPr id="41" name="Line 41"/>
            <p:cNvSpPr/>
            <p:nvPr/>
          </p:nvSpPr>
          <p:spPr>
            <a:xfrm>
              <a:off x="5905500" y="445770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42" name="TextBox 42"/>
            <p:cNvSpPr txBox="1"/>
            <p:nvPr/>
          </p:nvSpPr>
          <p:spPr>
            <a:xfrm>
              <a:off x="5898642" y="4750118"/>
              <a:ext cx="1941037"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06　常年知识产权顾问</a:t>
              </a:r>
            </a:p>
          </p:txBody>
        </p:sp>
        <p:sp>
          <p:nvSpPr>
            <p:cNvPr id="43" name="TextBox 43"/>
            <p:cNvSpPr txBox="1"/>
            <p:nvPr/>
          </p:nvSpPr>
          <p:spPr>
            <a:xfrm>
              <a:off x="8509254" y="4766310"/>
              <a:ext cx="2273808"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持续支持决策、运营与争议预防</a:t>
              </a:r>
            </a:p>
          </p:txBody>
        </p:sp>
        <p:sp>
          <p:nvSpPr>
            <p:cNvPr id="44" name="Line 44"/>
            <p:cNvSpPr/>
            <p:nvPr/>
          </p:nvSpPr>
          <p:spPr>
            <a:xfrm>
              <a:off x="5905500" y="5086350"/>
              <a:ext cx="5753100" cy="9525"/>
            </a:xfrm>
            <a:custGeom>
              <a:avLst/>
              <a:gdLst/>
              <a:ahLst/>
              <a:cxnLst/>
              <a:rect l="l" t="t" r="r" b="b"/>
              <a:pathLst>
                <a:path w="5753100" h="9525">
                  <a:moveTo>
                    <a:pt x="0" y="0"/>
                  </a:moveTo>
                  <a:lnTo>
                    <a:pt x="5753100" y="0"/>
                  </a:lnTo>
                </a:path>
              </a:pathLst>
            </a:custGeom>
            <a:noFill/>
            <a:ln w="9525">
              <a:solidFill>
                <a:schemeClr val="accent5"/>
              </a:solidFill>
            </a:ln>
          </p:spPr>
        </p:sp>
        <p:sp>
          <p:nvSpPr>
            <p:cNvPr id="45" name="TextBox 45"/>
            <p:cNvSpPr txBox="1"/>
            <p:nvPr/>
          </p:nvSpPr>
          <p:spPr>
            <a:xfrm>
              <a:off x="5898642" y="5378768"/>
              <a:ext cx="1941037"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07　知识产权合规建设</a:t>
              </a:r>
            </a:p>
          </p:txBody>
        </p:sp>
        <p:sp>
          <p:nvSpPr>
            <p:cNvPr id="46" name="TextBox 46"/>
            <p:cNvSpPr txBox="1"/>
            <p:nvPr/>
          </p:nvSpPr>
          <p:spPr>
            <a:xfrm>
              <a:off x="8509254" y="5394960"/>
              <a:ext cx="2273808"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把制度、流程与责任落实到组织</a:t>
              </a:r>
            </a:p>
          </p:txBody>
        </p:sp>
      </p:grpSp>
      <p:grpSp>
        <p:nvGrpSpPr>
          <p:cNvPr id="51" name="Group 51"/>
          <p:cNvGrpSpPr/>
          <p:nvPr/>
        </p:nvGrpSpPr>
        <p:grpSpPr>
          <a:xfrm>
            <a:off x="528066" y="6286500"/>
            <a:ext cx="11135868" cy="387287"/>
            <a:chOff x="528066" y="6286500"/>
            <a:chExt cx="11135868" cy="387287"/>
          </a:xfrm>
        </p:grpSpPr>
        <p:sp>
          <p:nvSpPr>
            <p:cNvPr id="48" name="Line 48"/>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49" name="TextBox 49"/>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50" name="TextBox 50"/>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18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8937117" cy="1140333"/>
            <a:chOff x="536448" y="273368"/>
            <a:chExt cx="8937117" cy="1140333"/>
          </a:xfrm>
        </p:grpSpPr>
        <p:sp>
          <p:nvSpPr>
            <p:cNvPr id="2" name="TextBox 2"/>
            <p:cNvSpPr txBox="1"/>
            <p:nvPr/>
          </p:nvSpPr>
          <p:spPr>
            <a:xfrm>
              <a:off x="545592" y="273368"/>
              <a:ext cx="2584437"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16 / REPRESENTATIVE CASES</a:t>
              </a:r>
            </a:p>
          </p:txBody>
        </p:sp>
        <p:sp>
          <p:nvSpPr>
            <p:cNvPr id="3" name="TextBox 3"/>
            <p:cNvSpPr txBox="1"/>
            <p:nvPr/>
          </p:nvSpPr>
          <p:spPr>
            <a:xfrm>
              <a:off x="536448" y="555308"/>
              <a:ext cx="8937117"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代表案例覆盖专利、商标、著作权与商业秘密</a:t>
              </a:r>
            </a:p>
          </p:txBody>
        </p:sp>
        <p:sp>
          <p:nvSpPr>
            <p:cNvPr id="4" name="TextBox 4"/>
            <p:cNvSpPr txBox="1"/>
            <p:nvPr/>
          </p:nvSpPr>
          <p:spPr>
            <a:xfrm>
              <a:off x="545592" y="1149668"/>
              <a:ext cx="6374511" cy="264033"/>
            </a:xfrm>
            <a:prstGeom prst="rect">
              <a:avLst/>
            </a:prstGeom>
            <a:noFill/>
            <a:ln>
              <a:noFill/>
            </a:ln>
          </p:spPr>
          <p:txBody>
            <a:bodyPr wrap="none" lIns="0" tIns="0" rIns="0" bIns="0" anchor="t" anchorCtr="0">
              <a:spAutoFit/>
            </a:bodyPr>
            <a:lstStyle/>
            <a:p>
              <a:pPr algn="l"/>
              <a:r>
                <a:rPr lang="zh-CN" sz="1350" dirty="0">
                  <a:solidFill>
                    <a:schemeClr val="accent6"/>
                  </a:solidFill>
                  <a:latin typeface="+mn-lt"/>
                  <a:ea typeface="+mn-ea"/>
                  <a:cs typeface="+mn-cs"/>
                </a:rPr>
                <a:t>从早期热点案件到中国法院典型案例，持续积累跨类型知识产权争议解决经验。</a:t>
              </a:r>
            </a:p>
          </p:txBody>
        </p:sp>
      </p:grpSp>
      <p:grpSp>
        <p:nvGrpSpPr>
          <p:cNvPr id="8" name="Group 8"/>
          <p:cNvGrpSpPr/>
          <p:nvPr/>
        </p:nvGrpSpPr>
        <p:grpSpPr>
          <a:xfrm>
            <a:off x="990600" y="2076450"/>
            <a:ext cx="10058400" cy="3124200"/>
            <a:chOff x="990600" y="2076450"/>
            <a:chExt cx="10058400" cy="3124200"/>
          </a:xfrm>
        </p:grpSpPr>
        <p:sp>
          <p:nvSpPr>
            <p:cNvPr id="6" name="Line 6"/>
            <p:cNvSpPr/>
            <p:nvPr/>
          </p:nvSpPr>
          <p:spPr>
            <a:xfrm>
              <a:off x="990600" y="2076450"/>
              <a:ext cx="10058400" cy="3124200"/>
            </a:xfrm>
            <a:custGeom>
              <a:avLst/>
              <a:gdLst/>
              <a:ahLst/>
              <a:cxnLst/>
              <a:rect l="l" t="t" r="r" b="b"/>
              <a:pathLst>
                <a:path w="10058400" h="3124200">
                  <a:moveTo>
                    <a:pt x="0" y="3124200"/>
                  </a:moveTo>
                  <a:lnTo>
                    <a:pt x="10058400" y="0"/>
                  </a:lnTo>
                </a:path>
              </a:pathLst>
            </a:custGeom>
            <a:noFill/>
            <a:ln w="28575">
              <a:solidFill>
                <a:schemeClr val="accent1"/>
              </a:solidFill>
            </a:ln>
          </p:spPr>
        </p:sp>
        <p:sp>
          <p:nvSpPr>
            <p:cNvPr id="7" name="Line 7"/>
            <p:cNvSpPr/>
            <p:nvPr/>
          </p:nvSpPr>
          <p:spPr>
            <a:xfrm>
              <a:off x="990600" y="2076450"/>
              <a:ext cx="10058400" cy="3124200"/>
            </a:xfrm>
            <a:custGeom>
              <a:avLst/>
              <a:gdLst/>
              <a:ahLst/>
              <a:cxnLst/>
              <a:rect l="l" t="t" r="r" b="b"/>
              <a:pathLst>
                <a:path w="10058400" h="3124200">
                  <a:moveTo>
                    <a:pt x="0" y="3124200"/>
                  </a:moveTo>
                  <a:lnTo>
                    <a:pt x="10058400" y="0"/>
                  </a:lnTo>
                </a:path>
              </a:pathLst>
            </a:custGeom>
            <a:noFill/>
            <a:ln w="9525">
              <a:solidFill>
                <a:schemeClr val="accent2"/>
              </a:solidFill>
              <a:prstDash val="lgDash"/>
            </a:ln>
          </p:spPr>
        </p:sp>
      </p:grpSp>
      <p:grpSp>
        <p:nvGrpSpPr>
          <p:cNvPr id="16" name="Group 16"/>
          <p:cNvGrpSpPr/>
          <p:nvPr/>
        </p:nvGrpSpPr>
        <p:grpSpPr>
          <a:xfrm>
            <a:off x="527304" y="4116705"/>
            <a:ext cx="1993392" cy="1236345"/>
            <a:chOff x="527304" y="4116705"/>
            <a:chExt cx="1993392" cy="1236345"/>
          </a:xfrm>
        </p:grpSpPr>
        <p:sp>
          <p:nvSpPr>
            <p:cNvPr id="9" name="Ellipse 9"/>
            <p:cNvSpPr/>
            <p:nvPr/>
          </p:nvSpPr>
          <p:spPr>
            <a:xfrm>
              <a:off x="857250" y="5048250"/>
              <a:ext cx="304800" cy="304800"/>
            </a:xfrm>
            <a:prstGeom prst="ellipse">
              <a:avLst/>
            </a:prstGeom>
            <a:solidFill>
              <a:schemeClr val="accent2"/>
            </a:solidFill>
            <a:ln>
              <a:noFill/>
            </a:ln>
          </p:spPr>
        </p:sp>
        <p:grpSp>
          <p:nvGrpSpPr>
            <p:cNvPr id="13" name="Group 13"/>
            <p:cNvGrpSpPr/>
            <p:nvPr/>
          </p:nvGrpSpPr>
          <p:grpSpPr>
            <a:xfrm>
              <a:off x="571500" y="4133850"/>
              <a:ext cx="228599" cy="228600"/>
              <a:chOff x="571500" y="4133850"/>
              <a:chExt cx="228599" cy="228600"/>
            </a:xfrm>
          </p:grpSpPr>
          <p:sp>
            <p:nvSpPr>
              <p:cNvPr id="10" name="Freeform 10"/>
              <p:cNvSpPr/>
              <p:nvPr/>
            </p:nvSpPr>
            <p:spPr>
              <a:xfrm>
                <a:off x="571500" y="4133850"/>
                <a:ext cx="228599" cy="114300"/>
              </a:xfrm>
              <a:custGeom>
                <a:avLst/>
                <a:gdLst/>
                <a:ahLst/>
                <a:cxnLst/>
                <a:rect l="l" t="t" r="r" b="b"/>
                <a:pathLst>
                  <a:path w="228599" h="114300">
                    <a:moveTo>
                      <a:pt x="0" y="114300"/>
                    </a:moveTo>
                    <a:lnTo>
                      <a:pt x="12700" y="114300"/>
                    </a:lnTo>
                    <a:moveTo>
                      <a:pt x="114300" y="0"/>
                    </a:moveTo>
                    <a:lnTo>
                      <a:pt x="114300" y="12700"/>
                    </a:lnTo>
                    <a:moveTo>
                      <a:pt x="215899" y="114300"/>
                    </a:moveTo>
                    <a:lnTo>
                      <a:pt x="228599" y="114300"/>
                    </a:lnTo>
                    <a:moveTo>
                      <a:pt x="33020" y="33020"/>
                    </a:moveTo>
                    <a:lnTo>
                      <a:pt x="41910" y="41910"/>
                    </a:lnTo>
                    <a:moveTo>
                      <a:pt x="195580" y="33020"/>
                    </a:moveTo>
                    <a:lnTo>
                      <a:pt x="186690" y="41910"/>
                    </a:lnTo>
                  </a:path>
                </a:pathLst>
              </a:custGeom>
              <a:noFill/>
              <a:ln w="25400">
                <a:solidFill>
                  <a:schemeClr val="accent2"/>
                </a:solidFill>
              </a:ln>
            </p:spPr>
          </p:sp>
          <p:sp>
            <p:nvSpPr>
              <p:cNvPr id="11" name="Freeform 11"/>
              <p:cNvSpPr/>
              <p:nvPr/>
            </p:nvSpPr>
            <p:spPr>
              <a:xfrm>
                <a:off x="616915" y="4184650"/>
                <a:ext cx="137769" cy="177800"/>
              </a:xfrm>
              <a:custGeom>
                <a:avLst/>
                <a:gdLst/>
                <a:ahLst/>
                <a:cxnLst/>
                <a:rect l="l" t="t" r="r" b="b"/>
                <a:pathLst>
                  <a:path w="137769" h="177800">
                    <a:moveTo>
                      <a:pt x="30785" y="114300"/>
                    </a:moveTo>
                    <a:cubicBezTo>
                      <a:pt x="8919" y="97900"/>
                      <a:pt x="0" y="69349"/>
                      <a:pt x="8643" y="43419"/>
                    </a:cubicBezTo>
                    <a:cubicBezTo>
                      <a:pt x="17286" y="17490"/>
                      <a:pt x="41552" y="0"/>
                      <a:pt x="68884" y="0"/>
                    </a:cubicBezTo>
                    <a:cubicBezTo>
                      <a:pt x="96217" y="0"/>
                      <a:pt x="120482" y="17490"/>
                      <a:pt x="129126" y="43419"/>
                    </a:cubicBezTo>
                    <a:cubicBezTo>
                      <a:pt x="137769" y="69349"/>
                      <a:pt x="128850" y="97900"/>
                      <a:pt x="106984" y="114300"/>
                    </a:cubicBezTo>
                    <a:cubicBezTo>
                      <a:pt x="96928" y="124254"/>
                      <a:pt x="92212" y="138402"/>
                      <a:pt x="94284" y="152400"/>
                    </a:cubicBezTo>
                    <a:cubicBezTo>
                      <a:pt x="94284" y="166428"/>
                      <a:pt x="82912" y="177800"/>
                      <a:pt x="68884" y="177800"/>
                    </a:cubicBezTo>
                    <a:cubicBezTo>
                      <a:pt x="54856" y="177800"/>
                      <a:pt x="43485" y="166428"/>
                      <a:pt x="43485" y="152400"/>
                    </a:cubicBezTo>
                    <a:cubicBezTo>
                      <a:pt x="45557" y="138402"/>
                      <a:pt x="40841" y="124254"/>
                      <a:pt x="30785" y="114300"/>
                    </a:cubicBezTo>
                  </a:path>
                </a:pathLst>
              </a:custGeom>
              <a:noFill/>
              <a:ln w="25400">
                <a:solidFill>
                  <a:schemeClr val="accent2"/>
                </a:solidFill>
              </a:ln>
            </p:spPr>
          </p:sp>
          <p:sp>
            <p:nvSpPr>
              <p:cNvPr id="12" name="Freeform 12"/>
              <p:cNvSpPr/>
              <p:nvPr/>
            </p:nvSpPr>
            <p:spPr>
              <a:xfrm>
                <a:off x="656590" y="4311649"/>
                <a:ext cx="58420" cy="9525"/>
              </a:xfrm>
              <a:custGeom>
                <a:avLst/>
                <a:gdLst/>
                <a:ahLst/>
                <a:cxnLst/>
                <a:rect l="l" t="t" r="r" b="b"/>
                <a:pathLst>
                  <a:path w="58420" h="9525">
                    <a:moveTo>
                      <a:pt x="0" y="0"/>
                    </a:moveTo>
                    <a:lnTo>
                      <a:pt x="58420" y="0"/>
                    </a:lnTo>
                  </a:path>
                </a:pathLst>
              </a:custGeom>
              <a:noFill/>
              <a:ln w="25400">
                <a:solidFill>
                  <a:schemeClr val="accent2"/>
                </a:solidFill>
              </a:ln>
            </p:spPr>
          </p:sp>
        </p:grpSp>
        <p:sp>
          <p:nvSpPr>
            <p:cNvPr id="14" name="TextBox 14"/>
            <p:cNvSpPr txBox="1"/>
            <p:nvPr/>
          </p:nvSpPr>
          <p:spPr>
            <a:xfrm>
              <a:off x="941832" y="4116705"/>
              <a:ext cx="674378" cy="410718"/>
            </a:xfrm>
            <a:prstGeom prst="rect">
              <a:avLst/>
            </a:prstGeom>
            <a:noFill/>
            <a:ln>
              <a:noFill/>
            </a:ln>
          </p:spPr>
          <p:txBody>
            <a:bodyPr wrap="none" lIns="0" tIns="0" rIns="0" bIns="0" anchor="t" anchorCtr="0">
              <a:spAutoFit/>
            </a:bodyPr>
            <a:lstStyle/>
            <a:p>
              <a:pPr algn="l"/>
              <a:r>
                <a:rPr lang="zh-CN" sz="2100" b="1" dirty="0">
                  <a:solidFill>
                    <a:schemeClr val="accent2"/>
                  </a:solidFill>
                  <a:latin typeface="+mn-lt"/>
                  <a:ea typeface="+mn-ea"/>
                  <a:cs typeface="+mn-cs"/>
                </a:rPr>
                <a:t>1995</a:t>
              </a:r>
            </a:p>
          </p:txBody>
        </p:sp>
        <p:sp>
          <p:nvSpPr>
            <p:cNvPr id="15" name="TextBox 15"/>
            <p:cNvSpPr txBox="1"/>
            <p:nvPr/>
          </p:nvSpPr>
          <p:spPr>
            <a:xfrm>
              <a:off x="527304" y="4556760"/>
              <a:ext cx="19933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dk1"/>
                  </a:solidFill>
                  <a:latin typeface="+mn-lt"/>
                  <a:ea typeface="+mn-ea"/>
                  <a:cs typeface="+mn-cs"/>
                </a:rPr>
                <a:t>某超级口服液专利泄密案</a:t>
              </a:r>
              <a:br/>
              <a:r>
                <a:rPr lang="zh-CN" sz="1200" dirty="0">
                  <a:solidFill>
                    <a:schemeClr val="dk1"/>
                  </a:solidFill>
                  <a:latin typeface="+mn-lt"/>
                  <a:ea typeface="+mn-ea"/>
                  <a:cs typeface="+mn-cs"/>
                </a:rPr>
                <a:t>全国三大知识产权热点案之一</a:t>
              </a:r>
            </a:p>
          </p:txBody>
        </p:sp>
      </p:grpSp>
      <p:grpSp>
        <p:nvGrpSpPr>
          <p:cNvPr id="23" name="Group 23"/>
          <p:cNvGrpSpPr/>
          <p:nvPr/>
        </p:nvGrpSpPr>
        <p:grpSpPr>
          <a:xfrm>
            <a:off x="2603754" y="3469005"/>
            <a:ext cx="1840992" cy="1226820"/>
            <a:chOff x="2603754" y="3469005"/>
            <a:chExt cx="1840992" cy="1226820"/>
          </a:xfrm>
        </p:grpSpPr>
        <p:sp>
          <p:nvSpPr>
            <p:cNvPr id="17" name="Ellipse 17"/>
            <p:cNvSpPr/>
            <p:nvPr/>
          </p:nvSpPr>
          <p:spPr>
            <a:xfrm>
              <a:off x="2952750" y="4391025"/>
              <a:ext cx="304800" cy="304800"/>
            </a:xfrm>
            <a:prstGeom prst="ellipse">
              <a:avLst/>
            </a:prstGeom>
            <a:solidFill>
              <a:schemeClr val="accent1"/>
            </a:solidFill>
            <a:ln>
              <a:noFill/>
            </a:ln>
          </p:spPr>
        </p:sp>
        <p:grpSp>
          <p:nvGrpSpPr>
            <p:cNvPr id="20" name="Group 20"/>
            <p:cNvGrpSpPr/>
            <p:nvPr/>
          </p:nvGrpSpPr>
          <p:grpSpPr>
            <a:xfrm>
              <a:off x="2667000" y="3562350"/>
              <a:ext cx="184150" cy="76200"/>
              <a:chOff x="2667000" y="3562350"/>
              <a:chExt cx="184150" cy="76200"/>
            </a:xfrm>
          </p:grpSpPr>
          <p:sp>
            <p:nvSpPr>
              <p:cNvPr id="18" name="Freeform 18"/>
              <p:cNvSpPr/>
              <p:nvPr/>
            </p:nvSpPr>
            <p:spPr>
              <a:xfrm>
                <a:off x="2667000" y="3562350"/>
                <a:ext cx="63500" cy="76200"/>
              </a:xfrm>
              <a:custGeom>
                <a:avLst/>
                <a:gdLst/>
                <a:ahLst/>
                <a:cxnLst/>
                <a:rect l="l" t="t" r="r" b="b"/>
                <a:pathLst>
                  <a:path w="63500" h="76200">
                    <a:moveTo>
                      <a:pt x="0" y="0"/>
                    </a:moveTo>
                    <a:lnTo>
                      <a:pt x="63500" y="0"/>
                    </a:lnTo>
                    <a:moveTo>
                      <a:pt x="31750" y="0"/>
                    </a:moveTo>
                    <a:lnTo>
                      <a:pt x="31750" y="76200"/>
                    </a:lnTo>
                  </a:path>
                </a:pathLst>
              </a:custGeom>
              <a:noFill/>
              <a:ln w="25400">
                <a:solidFill>
                  <a:schemeClr val="accent1"/>
                </a:solidFill>
              </a:ln>
            </p:spPr>
          </p:sp>
          <p:sp>
            <p:nvSpPr>
              <p:cNvPr id="19" name="Freeform 19"/>
              <p:cNvSpPr/>
              <p:nvPr/>
            </p:nvSpPr>
            <p:spPr>
              <a:xfrm>
                <a:off x="2774950" y="3562350"/>
                <a:ext cx="76200" cy="76200"/>
              </a:xfrm>
              <a:custGeom>
                <a:avLst/>
                <a:gdLst/>
                <a:ahLst/>
                <a:cxnLst/>
                <a:rect l="l" t="t" r="r" b="b"/>
                <a:pathLst>
                  <a:path w="76200" h="76200">
                    <a:moveTo>
                      <a:pt x="0" y="76200"/>
                    </a:moveTo>
                    <a:lnTo>
                      <a:pt x="0" y="0"/>
                    </a:lnTo>
                    <a:lnTo>
                      <a:pt x="38100" y="50800"/>
                    </a:lnTo>
                    <a:lnTo>
                      <a:pt x="76200" y="0"/>
                    </a:lnTo>
                    <a:lnTo>
                      <a:pt x="76200" y="76200"/>
                    </a:lnTo>
                  </a:path>
                </a:pathLst>
              </a:custGeom>
              <a:noFill/>
              <a:ln w="25400">
                <a:solidFill>
                  <a:schemeClr val="accent1"/>
                </a:solidFill>
              </a:ln>
            </p:spPr>
          </p:sp>
        </p:grpSp>
        <p:sp>
          <p:nvSpPr>
            <p:cNvPr id="21" name="TextBox 21"/>
            <p:cNvSpPr txBox="1"/>
            <p:nvPr/>
          </p:nvSpPr>
          <p:spPr>
            <a:xfrm>
              <a:off x="3018282" y="3469005"/>
              <a:ext cx="674378"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1996</a:t>
              </a:r>
            </a:p>
          </p:txBody>
        </p:sp>
        <p:sp>
          <p:nvSpPr>
            <p:cNvPr id="22" name="TextBox 22"/>
            <p:cNvSpPr txBox="1"/>
            <p:nvPr/>
          </p:nvSpPr>
          <p:spPr>
            <a:xfrm>
              <a:off x="2603754" y="3909060"/>
              <a:ext cx="18409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dk1"/>
                  </a:solidFill>
                  <a:latin typeface="+mn-lt"/>
                  <a:ea typeface="+mn-ea"/>
                  <a:cs typeface="+mn-cs"/>
                </a:rPr>
                <a:t>著名化妆品商标伪造刑事案</a:t>
              </a:r>
              <a:br/>
              <a:r>
                <a:rPr lang="zh-CN" sz="1200" dirty="0">
                  <a:solidFill>
                    <a:schemeClr val="dk1"/>
                  </a:solidFill>
                  <a:latin typeface="+mn-lt"/>
                  <a:ea typeface="+mn-ea"/>
                  <a:cs typeface="+mn-cs"/>
                </a:rPr>
                <a:t>获得良好辩护效果</a:t>
              </a:r>
            </a:p>
          </p:txBody>
        </p:sp>
      </p:grpSp>
      <p:grpSp>
        <p:nvGrpSpPr>
          <p:cNvPr id="30" name="Group 30"/>
          <p:cNvGrpSpPr/>
          <p:nvPr/>
        </p:nvGrpSpPr>
        <p:grpSpPr>
          <a:xfrm>
            <a:off x="4680204" y="2821305"/>
            <a:ext cx="2145792" cy="1226820"/>
            <a:chOff x="4680204" y="2821305"/>
            <a:chExt cx="2145792" cy="1226820"/>
          </a:xfrm>
        </p:grpSpPr>
        <p:sp>
          <p:nvSpPr>
            <p:cNvPr id="24" name="Ellipse 24"/>
            <p:cNvSpPr/>
            <p:nvPr/>
          </p:nvSpPr>
          <p:spPr>
            <a:xfrm>
              <a:off x="5029200" y="3743325"/>
              <a:ext cx="304800" cy="304800"/>
            </a:xfrm>
            <a:prstGeom prst="ellipse">
              <a:avLst/>
            </a:prstGeom>
            <a:solidFill>
              <a:schemeClr val="accent1"/>
            </a:solidFill>
            <a:ln>
              <a:noFill/>
            </a:ln>
          </p:spPr>
        </p:sp>
        <p:grpSp>
          <p:nvGrpSpPr>
            <p:cNvPr id="27" name="Group 27"/>
            <p:cNvGrpSpPr/>
            <p:nvPr/>
          </p:nvGrpSpPr>
          <p:grpSpPr>
            <a:xfrm>
              <a:off x="4743450" y="2914650"/>
              <a:ext cx="184150" cy="76200"/>
              <a:chOff x="4743450" y="2914650"/>
              <a:chExt cx="184150" cy="76200"/>
            </a:xfrm>
          </p:grpSpPr>
          <p:sp>
            <p:nvSpPr>
              <p:cNvPr id="25" name="Freeform 25"/>
              <p:cNvSpPr/>
              <p:nvPr/>
            </p:nvSpPr>
            <p:spPr>
              <a:xfrm>
                <a:off x="4743450" y="2914650"/>
                <a:ext cx="63500" cy="76200"/>
              </a:xfrm>
              <a:custGeom>
                <a:avLst/>
                <a:gdLst/>
                <a:ahLst/>
                <a:cxnLst/>
                <a:rect l="l" t="t" r="r" b="b"/>
                <a:pathLst>
                  <a:path w="63500" h="76200">
                    <a:moveTo>
                      <a:pt x="0" y="0"/>
                    </a:moveTo>
                    <a:lnTo>
                      <a:pt x="63500" y="0"/>
                    </a:lnTo>
                    <a:moveTo>
                      <a:pt x="31750" y="0"/>
                    </a:moveTo>
                    <a:lnTo>
                      <a:pt x="31750" y="76200"/>
                    </a:lnTo>
                  </a:path>
                </a:pathLst>
              </a:custGeom>
              <a:noFill/>
              <a:ln w="25400">
                <a:solidFill>
                  <a:schemeClr val="accent1"/>
                </a:solidFill>
              </a:ln>
            </p:spPr>
          </p:sp>
          <p:sp>
            <p:nvSpPr>
              <p:cNvPr id="26" name="Freeform 26"/>
              <p:cNvSpPr/>
              <p:nvPr/>
            </p:nvSpPr>
            <p:spPr>
              <a:xfrm>
                <a:off x="4851400" y="2914650"/>
                <a:ext cx="76200" cy="76200"/>
              </a:xfrm>
              <a:custGeom>
                <a:avLst/>
                <a:gdLst/>
                <a:ahLst/>
                <a:cxnLst/>
                <a:rect l="l" t="t" r="r" b="b"/>
                <a:pathLst>
                  <a:path w="76200" h="76200">
                    <a:moveTo>
                      <a:pt x="0" y="76200"/>
                    </a:moveTo>
                    <a:lnTo>
                      <a:pt x="0" y="0"/>
                    </a:lnTo>
                    <a:lnTo>
                      <a:pt x="38100" y="50800"/>
                    </a:lnTo>
                    <a:lnTo>
                      <a:pt x="76200" y="0"/>
                    </a:lnTo>
                    <a:lnTo>
                      <a:pt x="76200" y="76200"/>
                    </a:lnTo>
                  </a:path>
                </a:pathLst>
              </a:custGeom>
              <a:noFill/>
              <a:ln w="25400">
                <a:solidFill>
                  <a:schemeClr val="accent1"/>
                </a:solidFill>
              </a:ln>
            </p:spPr>
          </p:sp>
        </p:grpSp>
        <p:sp>
          <p:nvSpPr>
            <p:cNvPr id="28" name="TextBox 28"/>
            <p:cNvSpPr txBox="1"/>
            <p:nvPr/>
          </p:nvSpPr>
          <p:spPr>
            <a:xfrm>
              <a:off x="5094732" y="2821305"/>
              <a:ext cx="674378" cy="410718"/>
            </a:xfrm>
            <a:prstGeom prst="rect">
              <a:avLst/>
            </a:prstGeom>
            <a:noFill/>
            <a:ln>
              <a:noFill/>
            </a:ln>
          </p:spPr>
          <p:txBody>
            <a:bodyPr wrap="none" lIns="0" tIns="0" rIns="0" bIns="0" anchor="t" anchorCtr="0">
              <a:spAutoFit/>
            </a:bodyPr>
            <a:lstStyle/>
            <a:p>
              <a:pPr algn="l"/>
              <a:r>
                <a:rPr lang="zh-CN" sz="2100" b="1" dirty="0">
                  <a:solidFill>
                    <a:schemeClr val="accent1"/>
                  </a:solidFill>
                  <a:latin typeface="+mn-lt"/>
                  <a:ea typeface="+mn-ea"/>
                  <a:cs typeface="+mn-cs"/>
                </a:rPr>
                <a:t>1997</a:t>
              </a:r>
            </a:p>
          </p:txBody>
        </p:sp>
        <p:sp>
          <p:nvSpPr>
            <p:cNvPr id="29" name="TextBox 29"/>
            <p:cNvSpPr txBox="1"/>
            <p:nvPr/>
          </p:nvSpPr>
          <p:spPr>
            <a:xfrm>
              <a:off x="4680204" y="3261360"/>
              <a:ext cx="21457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dk1"/>
                  </a:solidFill>
                  <a:latin typeface="+mn-lt"/>
                  <a:ea typeface="+mn-ea"/>
                  <a:cs typeface="+mn-cs"/>
                </a:rPr>
                <a:t>广东省十大饮料商标之一</a:t>
              </a:r>
              <a:br/>
              <a:r>
                <a:rPr lang="zh-CN" sz="1200" dirty="0">
                  <a:solidFill>
                    <a:schemeClr val="dk1"/>
                  </a:solidFill>
                  <a:latin typeface="+mn-lt"/>
                  <a:ea typeface="+mn-ea"/>
                  <a:cs typeface="+mn-cs"/>
                </a:rPr>
                <a:t>商标转让事务获省市司法局表彰</a:t>
              </a:r>
            </a:p>
          </p:txBody>
        </p:sp>
      </p:grpSp>
      <p:grpSp>
        <p:nvGrpSpPr>
          <p:cNvPr id="37" name="Group 37"/>
          <p:cNvGrpSpPr/>
          <p:nvPr/>
        </p:nvGrpSpPr>
        <p:grpSpPr>
          <a:xfrm>
            <a:off x="6756654" y="2190750"/>
            <a:ext cx="1688592" cy="1209675"/>
            <a:chOff x="6756654" y="2190750"/>
            <a:chExt cx="1688592" cy="1209675"/>
          </a:xfrm>
        </p:grpSpPr>
        <p:sp>
          <p:nvSpPr>
            <p:cNvPr id="31" name="Ellipse 31"/>
            <p:cNvSpPr/>
            <p:nvPr/>
          </p:nvSpPr>
          <p:spPr>
            <a:xfrm>
              <a:off x="7105650" y="3095625"/>
              <a:ext cx="304800" cy="304800"/>
            </a:xfrm>
            <a:prstGeom prst="ellipse">
              <a:avLst/>
            </a:prstGeom>
            <a:solidFill>
              <a:schemeClr val="accent3"/>
            </a:solidFill>
            <a:ln>
              <a:noFill/>
            </a:ln>
          </p:spPr>
        </p:sp>
        <p:grpSp>
          <p:nvGrpSpPr>
            <p:cNvPr id="34" name="Group 34"/>
            <p:cNvGrpSpPr/>
            <p:nvPr/>
          </p:nvGrpSpPr>
          <p:grpSpPr>
            <a:xfrm>
              <a:off x="6800850" y="2190750"/>
              <a:ext cx="228599" cy="228599"/>
              <a:chOff x="6800850" y="2190750"/>
              <a:chExt cx="228599" cy="228599"/>
            </a:xfrm>
          </p:grpSpPr>
          <p:sp>
            <p:nvSpPr>
              <p:cNvPr id="32" name="Freeform 32"/>
              <p:cNvSpPr/>
              <p:nvPr/>
            </p:nvSpPr>
            <p:spPr>
              <a:xfrm>
                <a:off x="6800850" y="2190750"/>
                <a:ext cx="228599" cy="228599"/>
              </a:xfrm>
              <a:custGeom>
                <a:avLst/>
                <a:gdLst/>
                <a:ahLst/>
                <a:cxnLst/>
                <a:rect l="l" t="t" r="r" b="b"/>
                <a:pathLst>
                  <a:path w="228599" h="228599">
                    <a:moveTo>
                      <a:pt x="0" y="114300"/>
                    </a:moveTo>
                    <a:cubicBezTo>
                      <a:pt x="0" y="177426"/>
                      <a:pt x="51174" y="228599"/>
                      <a:pt x="114300" y="228599"/>
                    </a:cubicBezTo>
                    <a:cubicBezTo>
                      <a:pt x="177426" y="228599"/>
                      <a:pt x="228599" y="177426"/>
                      <a:pt x="228599" y="114300"/>
                    </a:cubicBezTo>
                    <a:cubicBezTo>
                      <a:pt x="228599" y="51174"/>
                      <a:pt x="177426" y="0"/>
                      <a:pt x="114300" y="0"/>
                    </a:cubicBezTo>
                    <a:cubicBezTo>
                      <a:pt x="51174" y="0"/>
                      <a:pt x="0" y="51174"/>
                      <a:pt x="0" y="114300"/>
                    </a:cubicBezTo>
                  </a:path>
                </a:pathLst>
              </a:custGeom>
              <a:noFill/>
              <a:ln w="25400">
                <a:solidFill>
                  <a:schemeClr val="accent3"/>
                </a:solidFill>
              </a:ln>
            </p:spPr>
          </p:sp>
          <p:sp>
            <p:nvSpPr>
              <p:cNvPr id="33" name="Freeform 33"/>
              <p:cNvSpPr/>
              <p:nvPr/>
            </p:nvSpPr>
            <p:spPr>
              <a:xfrm>
                <a:off x="6873490" y="2262960"/>
                <a:ext cx="67060" cy="84180"/>
              </a:xfrm>
              <a:custGeom>
                <a:avLst/>
                <a:gdLst/>
                <a:ahLst/>
                <a:cxnLst/>
                <a:rect l="l" t="t" r="r" b="b"/>
                <a:pathLst>
                  <a:path w="67060" h="84180">
                    <a:moveTo>
                      <a:pt x="67060" y="13515"/>
                    </a:moveTo>
                    <a:cubicBezTo>
                      <a:pt x="51681" y="0"/>
                      <a:pt x="28394" y="968"/>
                      <a:pt x="14190" y="15712"/>
                    </a:cubicBezTo>
                    <a:cubicBezTo>
                      <a:pt x="0" y="30435"/>
                      <a:pt x="0" y="53745"/>
                      <a:pt x="14190" y="68468"/>
                    </a:cubicBezTo>
                    <a:cubicBezTo>
                      <a:pt x="28394" y="83212"/>
                      <a:pt x="51681" y="84180"/>
                      <a:pt x="67060" y="70665"/>
                    </a:cubicBezTo>
                  </a:path>
                </a:pathLst>
              </a:custGeom>
              <a:noFill/>
              <a:ln w="25400">
                <a:solidFill>
                  <a:schemeClr val="accent3"/>
                </a:solidFill>
              </a:ln>
            </p:spPr>
          </p:sp>
        </p:grpSp>
        <p:sp>
          <p:nvSpPr>
            <p:cNvPr id="35" name="TextBox 35"/>
            <p:cNvSpPr txBox="1"/>
            <p:nvPr/>
          </p:nvSpPr>
          <p:spPr>
            <a:xfrm>
              <a:off x="7173468" y="222218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版权顾问</a:t>
              </a:r>
            </a:p>
          </p:txBody>
        </p:sp>
        <p:sp>
          <p:nvSpPr>
            <p:cNvPr id="36" name="TextBox 36"/>
            <p:cNvSpPr txBox="1"/>
            <p:nvPr/>
          </p:nvSpPr>
          <p:spPr>
            <a:xfrm>
              <a:off x="6756654" y="2613660"/>
              <a:ext cx="1688592" cy="768096"/>
            </a:xfrm>
            <a:prstGeom prst="rect">
              <a:avLst/>
            </a:prstGeom>
            <a:noFill/>
            <a:ln>
              <a:noFill/>
            </a:ln>
          </p:spPr>
          <p:txBody>
            <a:bodyPr wrap="none" lIns="0" tIns="0" rIns="0" bIns="0" anchor="t" anchorCtr="0">
              <a:spAutoFit/>
            </a:bodyPr>
            <a:lstStyle/>
            <a:p>
              <a:pPr algn="l">
                <a:lnSpc>
                  <a:spcPts val="2100"/>
                </a:lnSpc>
              </a:pPr>
              <a:r>
                <a:rPr lang="zh-CN" sz="1200" dirty="0">
                  <a:solidFill>
                    <a:schemeClr val="dk1"/>
                  </a:solidFill>
                  <a:latin typeface="+mn-lt"/>
                  <a:ea typeface="+mn-ea"/>
                  <a:cs typeface="+mn-cs"/>
                </a:rPr>
                <a:t>《惠州近代历史图录》</a:t>
              </a:r>
              <a:br/>
              <a:r>
                <a:rPr lang="zh-CN" sz="1200" dirty="0">
                  <a:solidFill>
                    <a:schemeClr val="dk1"/>
                  </a:solidFill>
                  <a:latin typeface="+mn-lt"/>
                  <a:ea typeface="+mn-ea"/>
                  <a:cs typeface="+mn-cs"/>
                </a:rPr>
                <a:t>经谈判依法取得境外授权</a:t>
              </a:r>
              <a:br/>
              <a:r>
                <a:rPr lang="zh-CN" sz="1200" dirty="0">
                  <a:solidFill>
                    <a:schemeClr val="dk1"/>
                  </a:solidFill>
                  <a:latin typeface="+mn-lt"/>
                  <a:ea typeface="+mn-ea"/>
                  <a:cs typeface="+mn-cs"/>
                </a:rPr>
                <a:t>并降低使用费</a:t>
              </a:r>
            </a:p>
          </p:txBody>
        </p:sp>
      </p:grpSp>
      <p:grpSp>
        <p:nvGrpSpPr>
          <p:cNvPr id="48" name="Group 48"/>
          <p:cNvGrpSpPr/>
          <p:nvPr/>
        </p:nvGrpSpPr>
        <p:grpSpPr>
          <a:xfrm>
            <a:off x="8915400" y="1504950"/>
            <a:ext cx="2743200" cy="2647950"/>
            <a:chOff x="8915400" y="1504950"/>
            <a:chExt cx="2743200" cy="2647950"/>
          </a:xfrm>
        </p:grpSpPr>
        <p:sp>
          <p:nvSpPr>
            <p:cNvPr id="38" name="Rectangle 38"/>
            <p:cNvSpPr/>
            <p:nvPr/>
          </p:nvSpPr>
          <p:spPr>
            <a:xfrm>
              <a:off x="8915400" y="1504950"/>
              <a:ext cx="2743200" cy="2647950"/>
            </a:xfrm>
            <a:prstGeom prst="rect">
              <a:avLst/>
            </a:prstGeom>
            <a:solidFill>
              <a:schemeClr val="accent1"/>
            </a:solidFill>
            <a:ln>
              <a:noFill/>
            </a:ln>
          </p:spPr>
        </p:sp>
        <p:sp>
          <p:nvSpPr>
            <p:cNvPr id="39" name="Ellipse 39"/>
            <p:cNvSpPr/>
            <p:nvPr/>
          </p:nvSpPr>
          <p:spPr>
            <a:xfrm>
              <a:off x="10877550" y="1905000"/>
              <a:ext cx="342900" cy="342900"/>
            </a:xfrm>
            <a:prstGeom prst="ellipse">
              <a:avLst/>
            </a:prstGeom>
            <a:solidFill>
              <a:schemeClr val="accent2"/>
            </a:solidFill>
            <a:ln w="28575">
              <a:solidFill>
                <a:srgbClr val="FFFFFF"/>
              </a:solidFill>
            </a:ln>
          </p:spPr>
        </p:sp>
        <p:grpSp>
          <p:nvGrpSpPr>
            <p:cNvPr id="43" name="Group 43"/>
            <p:cNvGrpSpPr/>
            <p:nvPr/>
          </p:nvGrpSpPr>
          <p:grpSpPr>
            <a:xfrm>
              <a:off x="9233406" y="1797844"/>
              <a:ext cx="259307" cy="269803"/>
              <a:chOff x="9233406" y="1797844"/>
              <a:chExt cx="259307" cy="269803"/>
            </a:xfrm>
          </p:grpSpPr>
          <p:sp>
            <p:nvSpPr>
              <p:cNvPr id="40" name="Freeform 40"/>
              <p:cNvSpPr/>
              <p:nvPr/>
            </p:nvSpPr>
            <p:spPr>
              <a:xfrm>
                <a:off x="9272587" y="1797844"/>
                <a:ext cx="180975" cy="180975"/>
              </a:xfrm>
              <a:custGeom>
                <a:avLst/>
                <a:gdLst/>
                <a:ahLst/>
                <a:cxnLst/>
                <a:rect l="l" t="t" r="r" b="b"/>
                <a:pathLst>
                  <a:path w="180975" h="180975">
                    <a:moveTo>
                      <a:pt x="0" y="90487"/>
                    </a:moveTo>
                    <a:cubicBezTo>
                      <a:pt x="0" y="140462"/>
                      <a:pt x="40513" y="180975"/>
                      <a:pt x="90487" y="180975"/>
                    </a:cubicBezTo>
                    <a:cubicBezTo>
                      <a:pt x="140462" y="180975"/>
                      <a:pt x="180975" y="140462"/>
                      <a:pt x="180975" y="90487"/>
                    </a:cubicBezTo>
                    <a:cubicBezTo>
                      <a:pt x="180975" y="40513"/>
                      <a:pt x="140462" y="0"/>
                      <a:pt x="90487" y="0"/>
                    </a:cubicBezTo>
                    <a:cubicBezTo>
                      <a:pt x="40513" y="0"/>
                      <a:pt x="0" y="40513"/>
                      <a:pt x="0" y="90487"/>
                    </a:cubicBezTo>
                  </a:path>
                </a:pathLst>
              </a:custGeom>
              <a:noFill/>
              <a:ln w="30162">
                <a:solidFill>
                  <a:schemeClr val="accent3"/>
                </a:solidFill>
              </a:ln>
            </p:spPr>
          </p:sp>
          <p:sp>
            <p:nvSpPr>
              <p:cNvPr id="41" name="Freeform 41"/>
              <p:cNvSpPr/>
              <p:nvPr/>
            </p:nvSpPr>
            <p:spPr>
              <a:xfrm>
                <a:off x="9363075" y="1933575"/>
                <a:ext cx="129638" cy="134072"/>
              </a:xfrm>
              <a:custGeom>
                <a:avLst/>
                <a:gdLst/>
                <a:ahLst/>
                <a:cxnLst/>
                <a:rect l="l" t="t" r="r" b="b"/>
                <a:pathLst>
                  <a:path w="129638" h="134072">
                    <a:moveTo>
                      <a:pt x="0" y="45244"/>
                    </a:moveTo>
                    <a:lnTo>
                      <a:pt x="51276" y="134072"/>
                    </a:lnTo>
                    <a:lnTo>
                      <a:pt x="75376" y="85314"/>
                    </a:lnTo>
                    <a:lnTo>
                      <a:pt x="129638" y="88813"/>
                    </a:lnTo>
                    <a:lnTo>
                      <a:pt x="78362" y="0"/>
                    </a:lnTo>
                  </a:path>
                </a:pathLst>
              </a:custGeom>
              <a:noFill/>
              <a:ln w="30162">
                <a:solidFill>
                  <a:schemeClr val="accent3"/>
                </a:solidFill>
              </a:ln>
            </p:spPr>
          </p:sp>
          <p:sp>
            <p:nvSpPr>
              <p:cNvPr id="42" name="Freeform 42"/>
              <p:cNvSpPr/>
              <p:nvPr/>
            </p:nvSpPr>
            <p:spPr>
              <a:xfrm>
                <a:off x="9233406" y="1933575"/>
                <a:ext cx="129638" cy="134057"/>
              </a:xfrm>
              <a:custGeom>
                <a:avLst/>
                <a:gdLst/>
                <a:ahLst/>
                <a:cxnLst/>
                <a:rect l="l" t="t" r="r" b="b"/>
                <a:pathLst>
                  <a:path w="129638" h="134057">
                    <a:moveTo>
                      <a:pt x="51276" y="0"/>
                    </a:moveTo>
                    <a:lnTo>
                      <a:pt x="0" y="88828"/>
                    </a:lnTo>
                    <a:lnTo>
                      <a:pt x="54262" y="85314"/>
                    </a:lnTo>
                    <a:lnTo>
                      <a:pt x="78362" y="134057"/>
                    </a:lnTo>
                    <a:lnTo>
                      <a:pt x="129638" y="45244"/>
                    </a:lnTo>
                  </a:path>
                </a:pathLst>
              </a:custGeom>
              <a:noFill/>
              <a:ln w="30162">
                <a:solidFill>
                  <a:schemeClr val="accent3"/>
                </a:solidFill>
              </a:ln>
            </p:spPr>
          </p:sp>
        </p:grpSp>
        <p:sp>
          <p:nvSpPr>
            <p:cNvPr id="44" name="TextBox 44"/>
            <p:cNvSpPr txBox="1"/>
            <p:nvPr/>
          </p:nvSpPr>
          <p:spPr>
            <a:xfrm>
              <a:off x="9684258" y="1779270"/>
              <a:ext cx="770717" cy="469392"/>
            </a:xfrm>
            <a:prstGeom prst="rect">
              <a:avLst/>
            </a:prstGeom>
            <a:noFill/>
            <a:ln>
              <a:noFill/>
            </a:ln>
          </p:spPr>
          <p:txBody>
            <a:bodyPr wrap="none" lIns="0" tIns="0" rIns="0" bIns="0" anchor="t" anchorCtr="0">
              <a:spAutoFit/>
            </a:bodyPr>
            <a:lstStyle/>
            <a:p>
              <a:pPr algn="l"/>
              <a:r>
                <a:rPr lang="zh-CN" sz="2400" b="1" dirty="0">
                  <a:solidFill>
                    <a:srgbClr val="FFFFFF"/>
                  </a:solidFill>
                  <a:latin typeface="+mn-lt"/>
                  <a:ea typeface="+mn-ea"/>
                  <a:cs typeface="+mn-cs"/>
                </a:rPr>
                <a:t>2019</a:t>
              </a:r>
            </a:p>
          </p:txBody>
        </p:sp>
        <p:sp>
          <p:nvSpPr>
            <p:cNvPr id="45" name="TextBox 45"/>
            <p:cNvSpPr txBox="1"/>
            <p:nvPr/>
          </p:nvSpPr>
          <p:spPr>
            <a:xfrm>
              <a:off x="9175242" y="2406968"/>
              <a:ext cx="2112778" cy="264033"/>
            </a:xfrm>
            <a:prstGeom prst="rect">
              <a:avLst/>
            </a:prstGeom>
            <a:noFill/>
            <a:ln>
              <a:noFill/>
            </a:ln>
          </p:spPr>
          <p:txBody>
            <a:bodyPr wrap="none" lIns="0" tIns="0" rIns="0" bIns="0" anchor="t" anchorCtr="0">
              <a:spAutoFit/>
            </a:bodyPr>
            <a:lstStyle/>
            <a:p>
              <a:pPr algn="l"/>
              <a:r>
                <a:rPr lang="zh-CN" sz="1350" b="1" dirty="0">
                  <a:solidFill>
                    <a:schemeClr val="accent3"/>
                  </a:solidFill>
                  <a:latin typeface="+mn-lt"/>
                  <a:ea typeface="+mn-ea"/>
                  <a:cs typeface="+mn-cs"/>
                </a:rPr>
                <a:t>商业秘密刑事控告与诉讼</a:t>
              </a:r>
            </a:p>
          </p:txBody>
        </p:sp>
        <p:sp>
          <p:nvSpPr>
            <p:cNvPr id="46" name="TextBox 46"/>
            <p:cNvSpPr txBox="1"/>
            <p:nvPr/>
          </p:nvSpPr>
          <p:spPr>
            <a:xfrm>
              <a:off x="9176004" y="2842260"/>
              <a:ext cx="1703832" cy="806196"/>
            </a:xfrm>
            <a:prstGeom prst="rect">
              <a:avLst/>
            </a:prstGeom>
            <a:noFill/>
            <a:ln>
              <a:noFill/>
            </a:ln>
          </p:spPr>
          <p:txBody>
            <a:bodyPr wrap="none" lIns="0" tIns="0" rIns="0" bIns="0" anchor="t" anchorCtr="0">
              <a:spAutoFit/>
            </a:bodyPr>
            <a:lstStyle/>
            <a:p>
              <a:pPr algn="l">
                <a:lnSpc>
                  <a:spcPts val="2250"/>
                </a:lnSpc>
              </a:pPr>
              <a:r>
                <a:rPr lang="zh-CN" sz="1200" dirty="0">
                  <a:solidFill>
                    <a:srgbClr val="FFFFFF"/>
                  </a:solidFill>
                  <a:latin typeface="+mn-lt"/>
                  <a:ea typeface="+mn-ea"/>
                  <a:cs typeface="+mn-cs"/>
                </a:rPr>
                <a:t>某著名家电企业案件</a:t>
              </a:r>
              <a:br/>
              <a:r>
                <a:rPr lang="zh-CN" sz="1200" dirty="0">
                  <a:solidFill>
                    <a:srgbClr val="FFFFFF"/>
                  </a:solidFill>
                  <a:latin typeface="+mn-lt"/>
                  <a:ea typeface="+mn-ea"/>
                  <a:cs typeface="+mn-cs"/>
                </a:rPr>
                <a:t>入选《中国法院50件典型</a:t>
              </a:r>
              <a:br/>
              <a:r>
                <a:rPr lang="zh-CN" sz="1200" dirty="0">
                  <a:solidFill>
                    <a:srgbClr val="FFFFFF"/>
                  </a:solidFill>
                  <a:latin typeface="+mn-lt"/>
                  <a:ea typeface="+mn-ea"/>
                  <a:cs typeface="+mn-cs"/>
                </a:rPr>
                <a:t>知识产权案例》</a:t>
              </a:r>
            </a:p>
          </p:txBody>
        </p:sp>
        <p:sp>
          <p:nvSpPr>
            <p:cNvPr id="47" name="TextBox 47"/>
            <p:cNvSpPr txBox="1"/>
            <p:nvPr/>
          </p:nvSpPr>
          <p:spPr>
            <a:xfrm>
              <a:off x="9176004" y="3756660"/>
              <a:ext cx="1878025" cy="234696"/>
            </a:xfrm>
            <a:prstGeom prst="rect">
              <a:avLst/>
            </a:prstGeom>
            <a:noFill/>
            <a:ln>
              <a:noFill/>
            </a:ln>
          </p:spPr>
          <p:txBody>
            <a:bodyPr wrap="none" lIns="0" tIns="0" rIns="0" bIns="0" anchor="t" anchorCtr="0">
              <a:spAutoFit/>
            </a:bodyPr>
            <a:lstStyle/>
            <a:p>
              <a:pPr algn="l"/>
              <a:r>
                <a:rPr lang="zh-CN" sz="1200" b="1" dirty="0">
                  <a:solidFill>
                    <a:srgbClr val="FFFFFF"/>
                  </a:solidFill>
                  <a:latin typeface="+mn-lt"/>
                  <a:ea typeface="+mn-ea"/>
                  <a:cs typeface="+mn-cs"/>
                </a:rPr>
                <a:t>长期实战能力的终点证据</a:t>
              </a:r>
            </a:p>
          </p:txBody>
        </p:sp>
      </p:grpSp>
      <p:grpSp>
        <p:nvGrpSpPr>
          <p:cNvPr id="52" name="Group 52"/>
          <p:cNvGrpSpPr/>
          <p:nvPr/>
        </p:nvGrpSpPr>
        <p:grpSpPr>
          <a:xfrm>
            <a:off x="528066" y="6286500"/>
            <a:ext cx="11135868" cy="387287"/>
            <a:chOff x="528066" y="6286500"/>
            <a:chExt cx="11135868" cy="387287"/>
          </a:xfrm>
        </p:grpSpPr>
        <p:sp>
          <p:nvSpPr>
            <p:cNvPr id="49" name="Line 49"/>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50" name="TextBox 50"/>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51" name="TextBox 51"/>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19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Group 5"/>
          <p:cNvGrpSpPr/>
          <p:nvPr/>
        </p:nvGrpSpPr>
        <p:grpSpPr>
          <a:xfrm>
            <a:off x="536448" y="273368"/>
            <a:ext cx="11103102" cy="917067"/>
            <a:chOff x="536448" y="273368"/>
            <a:chExt cx="11103102" cy="917067"/>
          </a:xfrm>
        </p:grpSpPr>
        <p:sp>
          <p:nvSpPr>
            <p:cNvPr id="2" name="TextBox 2"/>
            <p:cNvSpPr txBox="1"/>
            <p:nvPr/>
          </p:nvSpPr>
          <p:spPr>
            <a:xfrm>
              <a:off x="545592" y="273368"/>
              <a:ext cx="253403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17 / 2025 PATENT PRACTICE</a:t>
              </a:r>
            </a:p>
          </p:txBody>
        </p:sp>
        <p:sp>
          <p:nvSpPr>
            <p:cNvPr id="3" name="TextBox 3"/>
            <p:cNvSpPr txBox="1"/>
            <p:nvPr/>
          </p:nvSpPr>
          <p:spPr>
            <a:xfrm>
              <a:off x="536448" y="574358"/>
              <a:ext cx="8580912" cy="616077"/>
            </a:xfrm>
            <a:prstGeom prst="rect">
              <a:avLst/>
            </a:prstGeom>
            <a:noFill/>
            <a:ln>
              <a:noFill/>
            </a:ln>
          </p:spPr>
          <p:txBody>
            <a:bodyPr wrap="none" lIns="0" tIns="0" rIns="0" bIns="0" anchor="t" anchorCtr="0">
              <a:spAutoFit/>
            </a:bodyPr>
            <a:lstStyle/>
            <a:p>
              <a:pPr algn="l"/>
              <a:r>
                <a:rPr lang="zh-CN" sz="3150" b="1" dirty="0">
                  <a:solidFill>
                    <a:schemeClr val="accent1"/>
                  </a:solidFill>
                  <a:latin typeface="+mn-lt"/>
                  <a:ea typeface="+mn-ea"/>
                  <a:cs typeface="+mn-cs"/>
                </a:rPr>
                <a:t>2025专利业务同时服务高校科研与创新企业</a:t>
              </a:r>
            </a:p>
          </p:txBody>
        </p:sp>
        <p:sp>
          <p:nvSpPr>
            <p:cNvPr id="4" name="Line 4"/>
            <p:cNvSpPr/>
            <p:nvPr/>
          </p:nvSpPr>
          <p:spPr>
            <a:xfrm>
              <a:off x="552450" y="1162050"/>
              <a:ext cx="11087100" cy="9525"/>
            </a:xfrm>
            <a:custGeom>
              <a:avLst/>
              <a:gdLst/>
              <a:ahLst/>
              <a:cxnLst/>
              <a:rect l="l" t="t" r="r" b="b"/>
              <a:pathLst>
                <a:path w="11087100" h="9525">
                  <a:moveTo>
                    <a:pt x="0" y="0"/>
                  </a:moveTo>
                  <a:lnTo>
                    <a:pt x="11087100" y="0"/>
                  </a:lnTo>
                </a:path>
              </a:pathLst>
            </a:custGeom>
            <a:noFill/>
            <a:ln w="9525">
              <a:solidFill>
                <a:schemeClr val="accent5"/>
              </a:solidFill>
            </a:ln>
          </p:spPr>
        </p:sp>
      </p:grpSp>
      <p:grpSp>
        <p:nvGrpSpPr>
          <p:cNvPr id="14" name="Group 14"/>
          <p:cNvGrpSpPr/>
          <p:nvPr/>
        </p:nvGrpSpPr>
        <p:grpSpPr>
          <a:xfrm>
            <a:off x="527304" y="1466850"/>
            <a:ext cx="3739896" cy="4543806"/>
            <a:chOff x="527304" y="1466850"/>
            <a:chExt cx="3739896" cy="4543806"/>
          </a:xfrm>
        </p:grpSpPr>
        <p:sp>
          <p:nvSpPr>
            <p:cNvPr id="6" name="Rectangle 6"/>
            <p:cNvSpPr/>
            <p:nvPr/>
          </p:nvSpPr>
          <p:spPr>
            <a:xfrm>
              <a:off x="533400" y="1466850"/>
              <a:ext cx="3733800" cy="4114800"/>
            </a:xfrm>
            <a:prstGeom prst="rect">
              <a:avLst/>
            </a:prstGeom>
            <a:solidFill>
              <a:schemeClr val="lt2"/>
            </a:solidFill>
            <a:ln>
              <a:noFill/>
            </a:ln>
          </p:spPr>
        </p:sp>
        <p:sp>
          <p:nvSpPr>
            <p:cNvPr id="7" name="Rectangle 7"/>
            <p:cNvSpPr/>
            <p:nvPr/>
          </p:nvSpPr>
          <p:spPr>
            <a:xfrm>
              <a:off x="704850" y="1638300"/>
              <a:ext cx="2476500" cy="2895600"/>
            </a:xfrm>
            <a:prstGeom prst="rect">
              <a:avLst/>
            </a:prstGeom>
            <a:solidFill>
              <a:srgbClr val="FFFFFF"/>
            </a:solidFill>
            <a:ln w="9525">
              <a:solidFill>
                <a:schemeClr val="accent5"/>
              </a:solidFill>
            </a:ln>
          </p:spPr>
        </p:sp>
        <p:pic>
          <p:nvPicPr>
            <p:cNvPr id="8" name="Image 8"/>
            <p:cNvPicPr>
              <a:picLocks noChangeAspect="1"/>
            </p:cNvPicPr>
            <p:nvPr/>
          </p:nvPicPr>
          <p:blipFill>
            <a:blip r:embed="rId3"/>
            <a:stretch>
              <a:fillRect/>
            </a:stretch>
          </p:blipFill>
          <p:spPr>
            <a:xfrm>
              <a:off x="781050" y="1734119"/>
              <a:ext cx="2324100" cy="2703962"/>
            </a:xfrm>
            <a:prstGeom prst="rect">
              <a:avLst/>
            </a:prstGeom>
          </p:spPr>
        </p:pic>
        <p:sp>
          <p:nvSpPr>
            <p:cNvPr id="9" name="Rectangle 9"/>
            <p:cNvSpPr/>
            <p:nvPr/>
          </p:nvSpPr>
          <p:spPr>
            <a:xfrm>
              <a:off x="2781300" y="3790950"/>
              <a:ext cx="1314450" cy="1638300"/>
            </a:xfrm>
            <a:prstGeom prst="rect">
              <a:avLst/>
            </a:prstGeom>
            <a:solidFill>
              <a:srgbClr val="FFFFFF"/>
            </a:solidFill>
            <a:ln w="19050">
              <a:solidFill>
                <a:schemeClr val="accent3"/>
              </a:solidFill>
            </a:ln>
          </p:spPr>
        </p:sp>
        <p:pic>
          <p:nvPicPr>
            <p:cNvPr id="10" name="Image 10"/>
            <p:cNvPicPr>
              <a:picLocks noChangeAspect="1"/>
            </p:cNvPicPr>
            <p:nvPr/>
          </p:nvPicPr>
          <p:blipFill>
            <a:blip r:embed="rId4"/>
            <a:stretch>
              <a:fillRect/>
            </a:stretch>
          </p:blipFill>
          <p:spPr>
            <a:xfrm>
              <a:off x="2857500" y="3887891"/>
              <a:ext cx="1162050" cy="1444417"/>
            </a:xfrm>
            <a:prstGeom prst="rect">
              <a:avLst/>
            </a:prstGeom>
          </p:spPr>
        </p:pic>
        <p:sp>
          <p:nvSpPr>
            <p:cNvPr id="11" name="TextBox 11"/>
            <p:cNvSpPr txBox="1"/>
            <p:nvPr/>
          </p:nvSpPr>
          <p:spPr>
            <a:xfrm>
              <a:off x="697992" y="4807268"/>
              <a:ext cx="1158659"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当前业务材料</a:t>
              </a:r>
            </a:p>
          </p:txBody>
        </p:sp>
        <p:sp>
          <p:nvSpPr>
            <p:cNvPr id="12" name="TextBox 12"/>
            <p:cNvSpPr txBox="1"/>
            <p:nvPr/>
          </p:nvSpPr>
          <p:spPr>
            <a:xfrm>
              <a:off x="698754" y="5128260"/>
              <a:ext cx="1688592" cy="501396"/>
            </a:xfrm>
            <a:prstGeom prst="rect">
              <a:avLst/>
            </a:prstGeom>
            <a:noFill/>
            <a:ln>
              <a:noFill/>
            </a:ln>
          </p:spPr>
          <p:txBody>
            <a:bodyPr wrap="none" lIns="0" tIns="0" rIns="0" bIns="0" anchor="t" anchorCtr="0">
              <a:spAutoFit/>
            </a:bodyPr>
            <a:lstStyle/>
            <a:p>
              <a:pPr algn="l">
                <a:lnSpc>
                  <a:spcPts val="2100"/>
                </a:lnSpc>
              </a:pPr>
              <a:r>
                <a:rPr lang="zh-CN" sz="1200" dirty="0">
                  <a:solidFill>
                    <a:schemeClr val="accent6"/>
                  </a:solidFill>
                  <a:latin typeface="+mn-lt"/>
                  <a:ea typeface="+mn-ea"/>
                  <a:cs typeface="+mn-cs"/>
                </a:rPr>
                <a:t>科研成果与产业创新</a:t>
              </a:r>
              <a:br>
                <a:rPr dirty="0"/>
              </a:br>
              <a:r>
                <a:rPr lang="zh-CN" sz="1200" dirty="0">
                  <a:solidFill>
                    <a:schemeClr val="accent6"/>
                  </a:solidFill>
                  <a:latin typeface="+mn-lt"/>
                  <a:ea typeface="+mn-ea"/>
                  <a:cs typeface="+mn-cs"/>
                </a:rPr>
                <a:t>由同一专利服务体系衔接</a:t>
              </a:r>
            </a:p>
          </p:txBody>
        </p:sp>
        <p:sp>
          <p:nvSpPr>
            <p:cNvPr id="13" name="TextBox 13"/>
            <p:cNvSpPr txBox="1"/>
            <p:nvPr/>
          </p:nvSpPr>
          <p:spPr>
            <a:xfrm>
              <a:off x="527304" y="5775960"/>
              <a:ext cx="275844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完整保留原始证据图，不作破坏性裁切</a:t>
              </a:r>
            </a:p>
          </p:txBody>
        </p:sp>
      </p:grpSp>
      <p:grpSp>
        <p:nvGrpSpPr>
          <p:cNvPr id="22" name="Group 22"/>
          <p:cNvGrpSpPr/>
          <p:nvPr/>
        </p:nvGrpSpPr>
        <p:grpSpPr>
          <a:xfrm>
            <a:off x="4679442" y="1545431"/>
            <a:ext cx="2868358" cy="973170"/>
            <a:chOff x="4679442" y="1545431"/>
            <a:chExt cx="2868358" cy="973170"/>
          </a:xfrm>
        </p:grpSpPr>
        <p:grpSp>
          <p:nvGrpSpPr>
            <p:cNvPr id="19" name="Group 19"/>
            <p:cNvGrpSpPr/>
            <p:nvPr/>
          </p:nvGrpSpPr>
          <p:grpSpPr>
            <a:xfrm>
              <a:off x="4726781" y="1545431"/>
              <a:ext cx="215901" cy="256382"/>
              <a:chOff x="4726781" y="1545431"/>
              <a:chExt cx="215901" cy="256382"/>
            </a:xfrm>
          </p:grpSpPr>
          <p:sp>
            <p:nvSpPr>
              <p:cNvPr id="15" name="Freeform 15"/>
              <p:cNvSpPr/>
              <p:nvPr/>
            </p:nvSpPr>
            <p:spPr>
              <a:xfrm>
                <a:off x="4875213" y="1545431"/>
                <a:ext cx="67469" cy="67469"/>
              </a:xfrm>
              <a:custGeom>
                <a:avLst/>
                <a:gdLst/>
                <a:ahLst/>
                <a:cxnLst/>
                <a:rect l="l" t="t" r="r" b="b"/>
                <a:pathLst>
                  <a:path w="67469" h="67469">
                    <a:moveTo>
                      <a:pt x="0" y="0"/>
                    </a:moveTo>
                    <a:lnTo>
                      <a:pt x="0" y="53975"/>
                    </a:lnTo>
                    <a:cubicBezTo>
                      <a:pt x="0" y="61428"/>
                      <a:pt x="6041" y="67469"/>
                      <a:pt x="13494" y="67469"/>
                    </a:cubicBezTo>
                    <a:lnTo>
                      <a:pt x="67469" y="67469"/>
                    </a:lnTo>
                  </a:path>
                </a:pathLst>
              </a:custGeom>
              <a:noFill/>
              <a:ln w="26988">
                <a:solidFill>
                  <a:schemeClr val="accent2"/>
                </a:solidFill>
              </a:ln>
            </p:spPr>
          </p:sp>
          <p:sp>
            <p:nvSpPr>
              <p:cNvPr id="16" name="Freeform 16"/>
              <p:cNvSpPr/>
              <p:nvPr/>
            </p:nvSpPr>
            <p:spPr>
              <a:xfrm>
                <a:off x="4753769" y="1545431"/>
                <a:ext cx="188913" cy="242888"/>
              </a:xfrm>
              <a:custGeom>
                <a:avLst/>
                <a:gdLst/>
                <a:ahLst/>
                <a:cxnLst/>
                <a:rect l="l" t="t" r="r" b="b"/>
                <a:pathLst>
                  <a:path w="188913" h="242888">
                    <a:moveTo>
                      <a:pt x="0" y="67469"/>
                    </a:moveTo>
                    <a:lnTo>
                      <a:pt x="0" y="26988"/>
                    </a:lnTo>
                    <a:cubicBezTo>
                      <a:pt x="0" y="12083"/>
                      <a:pt x="12083" y="0"/>
                      <a:pt x="26988" y="0"/>
                    </a:cubicBezTo>
                    <a:lnTo>
                      <a:pt x="121444" y="0"/>
                    </a:lnTo>
                    <a:lnTo>
                      <a:pt x="188913" y="67469"/>
                    </a:lnTo>
                    <a:lnTo>
                      <a:pt x="188913" y="215901"/>
                    </a:lnTo>
                    <a:cubicBezTo>
                      <a:pt x="188913" y="230805"/>
                      <a:pt x="176830" y="242888"/>
                      <a:pt x="161925" y="242888"/>
                    </a:cubicBezTo>
                    <a:lnTo>
                      <a:pt x="94456" y="242888"/>
                    </a:lnTo>
                  </a:path>
                </a:pathLst>
              </a:custGeom>
              <a:noFill/>
              <a:ln w="26988">
                <a:solidFill>
                  <a:schemeClr val="accent2"/>
                </a:solidFill>
              </a:ln>
            </p:spPr>
          </p:sp>
          <p:sp>
            <p:nvSpPr>
              <p:cNvPr id="17" name="Freeform 17"/>
              <p:cNvSpPr/>
              <p:nvPr/>
            </p:nvSpPr>
            <p:spPr>
              <a:xfrm>
                <a:off x="4726781" y="1653382"/>
                <a:ext cx="80963" cy="80963"/>
              </a:xfrm>
              <a:custGeom>
                <a:avLst/>
                <a:gdLst/>
                <a:ahLst/>
                <a:cxnLst/>
                <a:rect l="l" t="t" r="r" b="b"/>
                <a:pathLst>
                  <a:path w="80963" h="80963">
                    <a:moveTo>
                      <a:pt x="0" y="40481"/>
                    </a:moveTo>
                    <a:cubicBezTo>
                      <a:pt x="0" y="62839"/>
                      <a:pt x="18124" y="80963"/>
                      <a:pt x="40481" y="80963"/>
                    </a:cubicBezTo>
                    <a:cubicBezTo>
                      <a:pt x="62839" y="80963"/>
                      <a:pt x="80963" y="62839"/>
                      <a:pt x="80963" y="40481"/>
                    </a:cubicBezTo>
                    <a:cubicBezTo>
                      <a:pt x="80963" y="18124"/>
                      <a:pt x="62839" y="0"/>
                      <a:pt x="40481" y="0"/>
                    </a:cubicBezTo>
                    <a:cubicBezTo>
                      <a:pt x="18124" y="0"/>
                      <a:pt x="0" y="18124"/>
                      <a:pt x="0" y="40481"/>
                    </a:cubicBezTo>
                  </a:path>
                </a:pathLst>
              </a:custGeom>
              <a:noFill/>
              <a:ln w="26988">
                <a:solidFill>
                  <a:schemeClr val="accent2"/>
                </a:solidFill>
              </a:ln>
            </p:spPr>
          </p:sp>
          <p:sp>
            <p:nvSpPr>
              <p:cNvPr id="18" name="Freeform 18"/>
              <p:cNvSpPr/>
              <p:nvPr/>
            </p:nvSpPr>
            <p:spPr>
              <a:xfrm>
                <a:off x="4726781" y="1734344"/>
                <a:ext cx="80963" cy="67469"/>
              </a:xfrm>
              <a:custGeom>
                <a:avLst/>
                <a:gdLst/>
                <a:ahLst/>
                <a:cxnLst/>
                <a:rect l="l" t="t" r="r" b="b"/>
                <a:pathLst>
                  <a:path w="80963" h="67469">
                    <a:moveTo>
                      <a:pt x="20241" y="0"/>
                    </a:moveTo>
                    <a:lnTo>
                      <a:pt x="0" y="67469"/>
                    </a:lnTo>
                    <a:lnTo>
                      <a:pt x="40481" y="47228"/>
                    </a:lnTo>
                    <a:lnTo>
                      <a:pt x="80963" y="67469"/>
                    </a:lnTo>
                    <a:lnTo>
                      <a:pt x="60722" y="0"/>
                    </a:lnTo>
                  </a:path>
                </a:pathLst>
              </a:custGeom>
              <a:noFill/>
              <a:ln w="26988">
                <a:solidFill>
                  <a:schemeClr val="accent2"/>
                </a:solidFill>
              </a:ln>
            </p:spPr>
          </p:sp>
        </p:grpSp>
        <p:sp>
          <p:nvSpPr>
            <p:cNvPr id="20" name="TextBox 20"/>
            <p:cNvSpPr txBox="1"/>
            <p:nvPr/>
          </p:nvSpPr>
          <p:spPr>
            <a:xfrm>
              <a:off x="5173218" y="157448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案件类型</a:t>
              </a:r>
            </a:p>
          </p:txBody>
        </p:sp>
        <p:sp>
          <p:nvSpPr>
            <p:cNvPr id="21" name="TextBox 21"/>
            <p:cNvSpPr txBox="1"/>
            <p:nvPr/>
          </p:nvSpPr>
          <p:spPr>
            <a:xfrm>
              <a:off x="4679442" y="1987868"/>
              <a:ext cx="2868358"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dk1"/>
                  </a:solidFill>
                  <a:latin typeface="+mn-lt"/>
                  <a:ea typeface="+mn-ea"/>
                  <a:cs typeface="+mn-cs"/>
                </a:rPr>
                <a:t>专利申请｜无效请求及答辩｜PCT申请</a:t>
              </a:r>
              <a:br/>
              <a:r>
                <a:rPr lang="zh-CN" sz="1350" dirty="0">
                  <a:solidFill>
                    <a:schemeClr val="dk1"/>
                  </a:solidFill>
                  <a:latin typeface="+mn-lt"/>
                  <a:ea typeface="+mn-ea"/>
                  <a:cs typeface="+mn-cs"/>
                </a:rPr>
                <a:t>许可备案｜著录变更</a:t>
              </a:r>
            </a:p>
          </p:txBody>
        </p:sp>
      </p:grpSp>
      <p:grpSp>
        <p:nvGrpSpPr>
          <p:cNvPr id="26" name="Group 26"/>
          <p:cNvGrpSpPr/>
          <p:nvPr/>
        </p:nvGrpSpPr>
        <p:grpSpPr>
          <a:xfrm>
            <a:off x="4677918" y="2609850"/>
            <a:ext cx="3227832" cy="2600706"/>
            <a:chOff x="4677918" y="2609850"/>
            <a:chExt cx="3227832" cy="2600706"/>
          </a:xfrm>
        </p:grpSpPr>
        <p:sp>
          <p:nvSpPr>
            <p:cNvPr id="23" name="Line 23"/>
            <p:cNvSpPr/>
            <p:nvPr/>
          </p:nvSpPr>
          <p:spPr>
            <a:xfrm>
              <a:off x="4686300" y="2609850"/>
              <a:ext cx="3219450" cy="9525"/>
            </a:xfrm>
            <a:custGeom>
              <a:avLst/>
              <a:gdLst/>
              <a:ahLst/>
              <a:cxnLst/>
              <a:rect l="l" t="t" r="r" b="b"/>
              <a:pathLst>
                <a:path w="3219450" h="9525">
                  <a:moveTo>
                    <a:pt x="0" y="0"/>
                  </a:moveTo>
                  <a:lnTo>
                    <a:pt x="3219450" y="0"/>
                  </a:lnTo>
                </a:path>
              </a:pathLst>
            </a:custGeom>
            <a:noFill/>
            <a:ln w="38100">
              <a:solidFill>
                <a:schemeClr val="accent1"/>
              </a:solidFill>
            </a:ln>
          </p:spPr>
        </p:sp>
        <p:sp>
          <p:nvSpPr>
            <p:cNvPr id="24" name="TextBox 24"/>
            <p:cNvSpPr txBox="1"/>
            <p:nvPr/>
          </p:nvSpPr>
          <p:spPr>
            <a:xfrm>
              <a:off x="4677918" y="2812732"/>
              <a:ext cx="1649368"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高校与科研机构</a:t>
              </a:r>
            </a:p>
          </p:txBody>
        </p:sp>
        <p:sp>
          <p:nvSpPr>
            <p:cNvPr id="25" name="TextBox 25"/>
            <p:cNvSpPr txBox="1"/>
            <p:nvPr/>
          </p:nvSpPr>
          <p:spPr>
            <a:xfrm>
              <a:off x="4680204" y="3261360"/>
              <a:ext cx="1993392" cy="1949196"/>
            </a:xfrm>
            <a:prstGeom prst="rect">
              <a:avLst/>
            </a:prstGeom>
            <a:noFill/>
            <a:ln>
              <a:noFill/>
            </a:ln>
          </p:spPr>
          <p:txBody>
            <a:bodyPr wrap="none" lIns="0" tIns="0" rIns="0" bIns="0" anchor="t" anchorCtr="0">
              <a:spAutoFit/>
            </a:bodyPr>
            <a:lstStyle/>
            <a:p>
              <a:pPr algn="l">
                <a:lnSpc>
                  <a:spcPts val="2250"/>
                </a:lnSpc>
              </a:pPr>
              <a:r>
                <a:rPr lang="zh-CN" sz="1200" dirty="0">
                  <a:solidFill>
                    <a:schemeClr val="dk1"/>
                  </a:solidFill>
                  <a:latin typeface="+mn-lt"/>
                  <a:ea typeface="+mn-ea"/>
                  <a:cs typeface="+mn-cs"/>
                </a:rPr>
                <a:t>广东财经大学｜广东工业大学</a:t>
              </a:r>
              <a:br/>
              <a:r>
                <a:rPr lang="zh-CN" sz="1200" dirty="0">
                  <a:solidFill>
                    <a:schemeClr val="dk1"/>
                  </a:solidFill>
                  <a:latin typeface="+mn-lt"/>
                  <a:ea typeface="+mn-ea"/>
                  <a:cs typeface="+mn-cs"/>
                </a:rPr>
                <a:t>惠州学院｜河北农业大学</a:t>
              </a:r>
              <a:br/>
              <a:r>
                <a:rPr lang="zh-CN" sz="1200" dirty="0">
                  <a:solidFill>
                    <a:schemeClr val="dk1"/>
                  </a:solidFill>
                  <a:latin typeface="+mn-lt"/>
                  <a:ea typeface="+mn-ea"/>
                  <a:cs typeface="+mn-cs"/>
                </a:rPr>
                <a:t>仲恺农业工程学院</a:t>
              </a:r>
              <a:br/>
              <a:r>
                <a:rPr lang="zh-CN" sz="1200" dirty="0">
                  <a:solidFill>
                    <a:schemeClr val="dk1"/>
                  </a:solidFill>
                  <a:latin typeface="+mn-lt"/>
                  <a:ea typeface="+mn-ea"/>
                  <a:cs typeface="+mn-cs"/>
                </a:rPr>
                <a:t>连山农业科学研究院</a:t>
              </a:r>
              <a:br/>
              <a:r>
                <a:rPr lang="zh-CN" sz="1200" dirty="0">
                  <a:solidFill>
                    <a:schemeClr val="dk1"/>
                  </a:solidFill>
                  <a:latin typeface="+mn-lt"/>
                  <a:ea typeface="+mn-ea"/>
                  <a:cs typeface="+mn-cs"/>
                </a:rPr>
                <a:t>河北省林业和草原科学研究院</a:t>
              </a:r>
              <a:br/>
              <a:r>
                <a:rPr lang="zh-CN" sz="1200" dirty="0">
                  <a:solidFill>
                    <a:schemeClr val="dk1"/>
                  </a:solidFill>
                  <a:latin typeface="+mn-lt"/>
                  <a:ea typeface="+mn-ea"/>
                  <a:cs typeface="+mn-cs"/>
                </a:rPr>
                <a:t>吉林大学珠海学院</a:t>
              </a:r>
              <a:br/>
              <a:r>
                <a:rPr lang="zh-CN" sz="1200" dirty="0">
                  <a:solidFill>
                    <a:schemeClr val="dk1"/>
                  </a:solidFill>
                  <a:latin typeface="+mn-lt"/>
                  <a:ea typeface="+mn-ea"/>
                  <a:cs typeface="+mn-cs"/>
                </a:rPr>
                <a:t>广东梅州职业技术学院</a:t>
              </a:r>
            </a:p>
          </p:txBody>
        </p:sp>
      </p:grpSp>
      <p:grpSp>
        <p:nvGrpSpPr>
          <p:cNvPr id="30" name="Group 30"/>
          <p:cNvGrpSpPr/>
          <p:nvPr/>
        </p:nvGrpSpPr>
        <p:grpSpPr>
          <a:xfrm>
            <a:off x="8202168" y="2609850"/>
            <a:ext cx="3456432" cy="2600706"/>
            <a:chOff x="8202168" y="2609850"/>
            <a:chExt cx="3456432" cy="2600706"/>
          </a:xfrm>
        </p:grpSpPr>
        <p:sp>
          <p:nvSpPr>
            <p:cNvPr id="27" name="Line 27"/>
            <p:cNvSpPr/>
            <p:nvPr/>
          </p:nvSpPr>
          <p:spPr>
            <a:xfrm>
              <a:off x="8210550" y="2609850"/>
              <a:ext cx="3448050" cy="9525"/>
            </a:xfrm>
            <a:custGeom>
              <a:avLst/>
              <a:gdLst/>
              <a:ahLst/>
              <a:cxnLst/>
              <a:rect l="l" t="t" r="r" b="b"/>
              <a:pathLst>
                <a:path w="3448050" h="9525">
                  <a:moveTo>
                    <a:pt x="0" y="0"/>
                  </a:moveTo>
                  <a:lnTo>
                    <a:pt x="3448050" y="0"/>
                  </a:lnTo>
                </a:path>
              </a:pathLst>
            </a:custGeom>
            <a:noFill/>
            <a:ln w="38100">
              <a:solidFill>
                <a:schemeClr val="accent2"/>
              </a:solidFill>
            </a:ln>
          </p:spPr>
        </p:sp>
        <p:sp>
          <p:nvSpPr>
            <p:cNvPr id="28" name="TextBox 28"/>
            <p:cNvSpPr txBox="1"/>
            <p:nvPr/>
          </p:nvSpPr>
          <p:spPr>
            <a:xfrm>
              <a:off x="8202168" y="28127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mn-lt"/>
                  <a:ea typeface="+mn-ea"/>
                  <a:cs typeface="+mn-cs"/>
                </a:rPr>
                <a:t>创新企业</a:t>
              </a:r>
            </a:p>
          </p:txBody>
        </p:sp>
        <p:sp>
          <p:nvSpPr>
            <p:cNvPr id="29" name="TextBox 29"/>
            <p:cNvSpPr txBox="1"/>
            <p:nvPr/>
          </p:nvSpPr>
          <p:spPr>
            <a:xfrm>
              <a:off x="8204454" y="3261360"/>
              <a:ext cx="2755392" cy="1949196"/>
            </a:xfrm>
            <a:prstGeom prst="rect">
              <a:avLst/>
            </a:prstGeom>
            <a:noFill/>
            <a:ln>
              <a:noFill/>
            </a:ln>
          </p:spPr>
          <p:txBody>
            <a:bodyPr wrap="none" lIns="0" tIns="0" rIns="0" bIns="0" anchor="t" anchorCtr="0">
              <a:spAutoFit/>
            </a:bodyPr>
            <a:lstStyle/>
            <a:p>
              <a:pPr algn="l">
                <a:lnSpc>
                  <a:spcPts val="2250"/>
                </a:lnSpc>
              </a:pPr>
              <a:r>
                <a:rPr lang="zh-CN" sz="1200" dirty="0">
                  <a:solidFill>
                    <a:schemeClr val="dk1"/>
                  </a:solidFill>
                  <a:latin typeface="+mn-lt"/>
                  <a:ea typeface="+mn-ea"/>
                  <a:cs typeface="+mn-cs"/>
                </a:rPr>
                <a:t>广东焯烨新材料｜广东基础工程集团</a:t>
              </a:r>
              <a:br/>
              <a:r>
                <a:rPr lang="zh-CN" sz="1200" dirty="0">
                  <a:solidFill>
                    <a:schemeClr val="dk1"/>
                  </a:solidFill>
                  <a:latin typeface="+mn-lt"/>
                  <a:ea typeface="+mn-ea"/>
                  <a:cs typeface="+mn-cs"/>
                </a:rPr>
                <a:t>江门精冈电子｜佛山壹百德通讯</a:t>
              </a:r>
              <a:br/>
              <a:r>
                <a:rPr lang="zh-CN" sz="1200" dirty="0">
                  <a:solidFill>
                    <a:schemeClr val="dk1"/>
                  </a:solidFill>
                  <a:latin typeface="+mn-lt"/>
                  <a:ea typeface="+mn-ea"/>
                  <a:cs typeface="+mn-cs"/>
                </a:rPr>
                <a:t>广州棼蒂生物｜广州雪贝儿美妆</a:t>
              </a:r>
              <a:br/>
              <a:r>
                <a:rPr lang="zh-CN" sz="1200" dirty="0">
                  <a:solidFill>
                    <a:schemeClr val="dk1"/>
                  </a:solidFill>
                  <a:latin typeface="+mn-lt"/>
                  <a:ea typeface="+mn-ea"/>
                  <a:cs typeface="+mn-cs"/>
                </a:rPr>
                <a:t>兴升精密部件｜广东真诚达新材料</a:t>
              </a:r>
              <a:br/>
              <a:r>
                <a:rPr lang="zh-CN" sz="1200" dirty="0">
                  <a:solidFill>
                    <a:schemeClr val="dk1"/>
                  </a:solidFill>
                  <a:latin typeface="+mn-lt"/>
                  <a:ea typeface="+mn-ea"/>
                  <a:cs typeface="+mn-cs"/>
                </a:rPr>
                <a:t>惠州恒美梦｜惠州市宇之晏｜惠州市撼途</a:t>
              </a:r>
              <a:br/>
              <a:r>
                <a:rPr lang="zh-CN" sz="1200" dirty="0">
                  <a:solidFill>
                    <a:schemeClr val="dk1"/>
                  </a:solidFill>
                  <a:latin typeface="+mn-lt"/>
                  <a:ea typeface="+mn-ea"/>
                  <a:cs typeface="+mn-cs"/>
                </a:rPr>
                <a:t>广东态合堂｜广东昌融环境</a:t>
              </a:r>
              <a:br/>
              <a:r>
                <a:rPr lang="zh-CN" sz="1200" dirty="0">
                  <a:solidFill>
                    <a:schemeClr val="dk1"/>
                  </a:solidFill>
                  <a:latin typeface="+mn-lt"/>
                  <a:ea typeface="+mn-ea"/>
                  <a:cs typeface="+mn-cs"/>
                </a:rPr>
                <a:t>广东恒大新材料</a:t>
              </a:r>
            </a:p>
          </p:txBody>
        </p:sp>
      </p:grpSp>
      <p:grpSp>
        <p:nvGrpSpPr>
          <p:cNvPr id="34" name="Group 34"/>
          <p:cNvGrpSpPr/>
          <p:nvPr/>
        </p:nvGrpSpPr>
        <p:grpSpPr>
          <a:xfrm>
            <a:off x="528066" y="6286500"/>
            <a:ext cx="11135868" cy="387287"/>
            <a:chOff x="528066" y="6286500"/>
            <a:chExt cx="11135868" cy="387287"/>
          </a:xfrm>
        </p:grpSpPr>
        <p:sp>
          <p:nvSpPr>
            <p:cNvPr id="31" name="Line 31"/>
            <p:cNvSpPr/>
            <p:nvPr/>
          </p:nvSpPr>
          <p:spPr>
            <a:xfrm>
              <a:off x="533400" y="6286500"/>
              <a:ext cx="11125200" cy="9525"/>
            </a:xfrm>
            <a:custGeom>
              <a:avLst/>
              <a:gdLst/>
              <a:ahLst/>
              <a:cxnLst/>
              <a:rect l="l" t="t" r="r" b="b"/>
              <a:pathLst>
                <a:path w="11125200" h="9525">
                  <a:moveTo>
                    <a:pt x="0" y="0"/>
                  </a:moveTo>
                  <a:lnTo>
                    <a:pt x="11125200" y="0"/>
                  </a:lnTo>
                </a:path>
              </a:pathLst>
            </a:custGeom>
            <a:noFill/>
            <a:ln w="9525">
              <a:solidFill>
                <a:schemeClr val="accent5"/>
              </a:solidFill>
            </a:ln>
          </p:spPr>
        </p:sp>
        <p:sp>
          <p:nvSpPr>
            <p:cNvPr id="32" name="TextBox 32"/>
            <p:cNvSpPr txBox="1"/>
            <p:nvPr/>
          </p:nvSpPr>
          <p:spPr>
            <a:xfrm>
              <a:off x="528066" y="6468428"/>
              <a:ext cx="2696337" cy="205359"/>
            </a:xfrm>
            <a:prstGeom prst="rect">
              <a:avLst/>
            </a:prstGeom>
            <a:noFill/>
            <a:ln>
              <a:noFill/>
            </a:ln>
          </p:spPr>
          <p:txBody>
            <a:bodyPr wrap="none" lIns="0" tIns="0" rIns="0" bIns="0" anchor="t" anchorCtr="0">
              <a:spAutoFit/>
            </a:bodyPr>
            <a:lstStyle/>
            <a:p>
              <a:pPr algn="l"/>
              <a:r>
                <a:rPr lang="zh-CN" sz="1050" dirty="0">
                  <a:solidFill>
                    <a:schemeClr val="accent6"/>
                  </a:solidFill>
                  <a:latin typeface="+mn-lt"/>
                  <a:ea typeface="+mn-ea"/>
                  <a:cs typeface="+mn-cs"/>
                </a:rPr>
                <a:t>广东伟伦律师事务所｜知识产权法律事务部</a:t>
              </a:r>
            </a:p>
          </p:txBody>
        </p:sp>
        <p:sp>
          <p:nvSpPr>
            <p:cNvPr id="33" name="TextBox 33"/>
            <p:cNvSpPr txBox="1"/>
            <p:nvPr/>
          </p:nvSpPr>
          <p:spPr>
            <a:xfrm>
              <a:off x="11156064" y="6468428"/>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20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4457700" cy="6858000"/>
          </a:xfrm>
          <a:prstGeom prst="rect">
            <a:avLst/>
          </a:prstGeom>
          <a:solidFill>
            <a:schemeClr val="accent1"/>
          </a:solidFill>
          <a:ln>
            <a:noFill/>
          </a:ln>
        </p:spPr>
      </p:sp>
      <p:sp>
        <p:nvSpPr>
          <p:cNvPr id="3" name="Rectangle 3"/>
          <p:cNvSpPr/>
          <p:nvPr/>
        </p:nvSpPr>
        <p:spPr>
          <a:xfrm>
            <a:off x="4343400" y="0"/>
            <a:ext cx="114300" cy="6858000"/>
          </a:xfrm>
          <a:prstGeom prst="rect">
            <a:avLst/>
          </a:prstGeom>
          <a:solidFill>
            <a:schemeClr val="accent2"/>
          </a:solidFill>
          <a:ln>
            <a:noFill/>
          </a:ln>
        </p:spPr>
      </p:sp>
      <p:grpSp>
        <p:nvGrpSpPr>
          <p:cNvPr id="8" name="Group 8"/>
          <p:cNvGrpSpPr/>
          <p:nvPr/>
        </p:nvGrpSpPr>
        <p:grpSpPr>
          <a:xfrm>
            <a:off x="533400" y="457200"/>
            <a:ext cx="3124200" cy="838200"/>
            <a:chOff x="533400" y="457200"/>
            <a:chExt cx="3124200" cy="838200"/>
          </a:xfrm>
        </p:grpSpPr>
        <p:pic>
          <p:nvPicPr>
            <p:cNvPr id="4" name="Image 4"/>
            <p:cNvPicPr>
              <a:picLocks noChangeAspect="1"/>
            </p:cNvPicPr>
            <p:nvPr/>
          </p:nvPicPr>
          <p:blipFill>
            <a:blip r:embed="rId3"/>
            <a:stretch>
              <a:fillRect/>
            </a:stretch>
          </p:blipFill>
          <p:spPr>
            <a:xfrm>
              <a:off x="533400" y="457200"/>
              <a:ext cx="781050" cy="838200"/>
            </a:xfrm>
            <a:prstGeom prst="rect">
              <a:avLst/>
            </a:prstGeom>
          </p:spPr>
        </p:pic>
        <p:sp>
          <p:nvSpPr>
            <p:cNvPr id="5" name="TextBox 5"/>
            <p:cNvSpPr txBox="1"/>
            <p:nvPr/>
          </p:nvSpPr>
          <p:spPr>
            <a:xfrm>
              <a:off x="1555242" y="635318"/>
              <a:ext cx="1731131" cy="264033"/>
            </a:xfrm>
            <a:prstGeom prst="rect">
              <a:avLst/>
            </a:prstGeom>
            <a:noFill/>
            <a:ln>
              <a:noFill/>
            </a:ln>
          </p:spPr>
          <p:txBody>
            <a:bodyPr wrap="none" lIns="0" tIns="0" rIns="0" bIns="0" anchor="t" anchorCtr="0">
              <a:spAutoFit/>
            </a:bodyPr>
            <a:lstStyle/>
            <a:p>
              <a:pPr algn="l"/>
              <a:r>
                <a:rPr lang="zh-CN" sz="1350" b="1" dirty="0">
                  <a:solidFill>
                    <a:srgbClr val="FFFFFF"/>
                  </a:solidFill>
                  <a:latin typeface="+mn-lt"/>
                  <a:ea typeface="+mn-ea"/>
                  <a:cs typeface="+mn-cs"/>
                </a:rPr>
                <a:t>广东伟伦律师事务所</a:t>
              </a:r>
            </a:p>
          </p:txBody>
        </p:sp>
        <p:sp>
          <p:nvSpPr>
            <p:cNvPr id="6" name="TextBox 6"/>
            <p:cNvSpPr txBox="1"/>
            <p:nvPr/>
          </p:nvSpPr>
          <p:spPr>
            <a:xfrm>
              <a:off x="1556766" y="972502"/>
              <a:ext cx="1183081" cy="205359"/>
            </a:xfrm>
            <a:prstGeom prst="rect">
              <a:avLst/>
            </a:prstGeom>
            <a:noFill/>
            <a:ln>
              <a:noFill/>
            </a:ln>
          </p:spPr>
          <p:txBody>
            <a:bodyPr wrap="none" lIns="0" tIns="0" rIns="0" bIns="0" anchor="t" anchorCtr="0">
              <a:spAutoFit/>
            </a:bodyPr>
            <a:lstStyle/>
            <a:p>
              <a:pPr algn="l"/>
              <a:r>
                <a:rPr lang="zh-CN" sz="1050" dirty="0">
                  <a:solidFill>
                    <a:srgbClr val="D5DDE3"/>
                  </a:solidFill>
                  <a:latin typeface="+mn-lt"/>
                  <a:ea typeface="+mn-ea"/>
                  <a:cs typeface="+mn-cs"/>
                </a:rPr>
                <a:t>WEILUN LAW FIRM</a:t>
              </a:r>
            </a:p>
          </p:txBody>
        </p:sp>
        <p:sp>
          <p:nvSpPr>
            <p:cNvPr id="7" name="Line 7"/>
            <p:cNvSpPr/>
            <p:nvPr/>
          </p:nvSpPr>
          <p:spPr>
            <a:xfrm>
              <a:off x="1562100" y="1257300"/>
              <a:ext cx="2095500" cy="9525"/>
            </a:xfrm>
            <a:custGeom>
              <a:avLst/>
              <a:gdLst/>
              <a:ahLst/>
              <a:cxnLst/>
              <a:rect l="l" t="t" r="r" b="b"/>
              <a:pathLst>
                <a:path w="2095500" h="9525">
                  <a:moveTo>
                    <a:pt x="0" y="0"/>
                  </a:moveTo>
                  <a:lnTo>
                    <a:pt x="2095500" y="0"/>
                  </a:lnTo>
                </a:path>
              </a:pathLst>
            </a:custGeom>
            <a:noFill/>
            <a:ln w="19050">
              <a:solidFill>
                <a:schemeClr val="accent3"/>
              </a:solidFill>
            </a:ln>
          </p:spPr>
        </p:sp>
      </p:grpSp>
      <p:grpSp>
        <p:nvGrpSpPr>
          <p:cNvPr id="11" name="Group 11"/>
          <p:cNvGrpSpPr/>
          <p:nvPr/>
        </p:nvGrpSpPr>
        <p:grpSpPr>
          <a:xfrm>
            <a:off x="516636" y="1948815"/>
            <a:ext cx="3113913" cy="1834324"/>
            <a:chOff x="516636" y="1948815"/>
            <a:chExt cx="3113913" cy="1834324"/>
          </a:xfrm>
        </p:grpSpPr>
        <p:sp>
          <p:nvSpPr>
            <p:cNvPr id="9" name="TextBox 9"/>
            <p:cNvSpPr txBox="1"/>
            <p:nvPr/>
          </p:nvSpPr>
          <p:spPr>
            <a:xfrm>
              <a:off x="516636" y="1948815"/>
              <a:ext cx="3113913" cy="1235964"/>
            </a:xfrm>
            <a:prstGeom prst="rect">
              <a:avLst/>
            </a:prstGeom>
            <a:noFill/>
            <a:ln>
              <a:noFill/>
            </a:ln>
          </p:spPr>
          <p:txBody>
            <a:bodyPr wrap="none" lIns="0" tIns="0" rIns="0" bIns="0" anchor="t" anchorCtr="0">
              <a:spAutoFit/>
            </a:bodyPr>
            <a:lstStyle/>
            <a:p>
              <a:pPr algn="l">
                <a:lnSpc>
                  <a:spcPts val="4650"/>
                </a:lnSpc>
              </a:pPr>
              <a:r>
                <a:rPr lang="zh-CN" sz="3300" b="1" dirty="0">
                  <a:solidFill>
                    <a:srgbClr val="FFFFFF"/>
                  </a:solidFill>
                  <a:latin typeface="+mn-lt"/>
                  <a:ea typeface="+mn-ea"/>
                  <a:cs typeface="+mn-cs"/>
                </a:rPr>
                <a:t>让创新保护</a:t>
              </a:r>
              <a:br/>
              <a:r>
                <a:rPr lang="zh-CN" sz="3300" b="1" dirty="0">
                  <a:solidFill>
                    <a:srgbClr val="FFFFFF"/>
                  </a:solidFill>
                  <a:latin typeface="+mn-lt"/>
                  <a:ea typeface="+mn-ea"/>
                  <a:cs typeface="+mn-cs"/>
                </a:rPr>
                <a:t>从一次沟通开始</a:t>
              </a:r>
            </a:p>
          </p:txBody>
        </p:sp>
        <p:sp>
          <p:nvSpPr>
            <p:cNvPr id="10" name="TextBox 10"/>
            <p:cNvSpPr txBox="1"/>
            <p:nvPr/>
          </p:nvSpPr>
          <p:spPr>
            <a:xfrm>
              <a:off x="525018" y="3155632"/>
              <a:ext cx="2740914" cy="627507"/>
            </a:xfrm>
            <a:prstGeom prst="rect">
              <a:avLst/>
            </a:prstGeom>
            <a:noFill/>
            <a:ln>
              <a:noFill/>
            </a:ln>
          </p:spPr>
          <p:txBody>
            <a:bodyPr wrap="none" lIns="0" tIns="0" rIns="0" bIns="0" anchor="t" anchorCtr="0">
              <a:spAutoFit/>
            </a:bodyPr>
            <a:lstStyle/>
            <a:p>
              <a:pPr algn="l">
                <a:lnSpc>
                  <a:spcPts val="2400"/>
                </a:lnSpc>
              </a:pPr>
              <a:r>
                <a:rPr lang="zh-CN" sz="1650" dirty="0">
                  <a:solidFill>
                    <a:schemeClr val="accent3"/>
                  </a:solidFill>
                  <a:latin typeface="+mn-lt"/>
                  <a:ea typeface="+mn-ea"/>
                  <a:cs typeface="+mn-cs"/>
                </a:rPr>
                <a:t>选择就近团队，启动项目评估</a:t>
              </a:r>
              <a:br/>
              <a:r>
                <a:rPr lang="zh-CN" sz="1650" dirty="0">
                  <a:solidFill>
                    <a:schemeClr val="accent3"/>
                  </a:solidFill>
                  <a:latin typeface="+mn-lt"/>
                  <a:ea typeface="+mn-ea"/>
                  <a:cs typeface="+mn-cs"/>
                </a:rPr>
                <a:t>与合作交流。</a:t>
              </a:r>
            </a:p>
          </p:txBody>
        </p:sp>
      </p:grpSp>
      <p:grpSp>
        <p:nvGrpSpPr>
          <p:cNvPr id="20" name="Group 20"/>
          <p:cNvGrpSpPr/>
          <p:nvPr/>
        </p:nvGrpSpPr>
        <p:grpSpPr>
          <a:xfrm>
            <a:off x="533400" y="3905250"/>
            <a:ext cx="3143250" cy="1950720"/>
            <a:chOff x="533400" y="3905250"/>
            <a:chExt cx="3143250" cy="1950720"/>
          </a:xfrm>
        </p:grpSpPr>
        <p:pic>
          <p:nvPicPr>
            <p:cNvPr id="12" name="Image 12"/>
            <p:cNvPicPr>
              <a:picLocks noChangeAspect="1"/>
            </p:cNvPicPr>
            <p:nvPr/>
          </p:nvPicPr>
          <p:blipFill>
            <a:blip r:embed="rId4"/>
            <a:stretch>
              <a:fillRect/>
            </a:stretch>
          </p:blipFill>
          <p:spPr>
            <a:xfrm>
              <a:off x="533400" y="3905250"/>
              <a:ext cx="3143250" cy="1419225"/>
            </a:xfrm>
            <a:prstGeom prst="rect">
              <a:avLst/>
            </a:prstGeom>
          </p:spPr>
        </p:pic>
        <p:grpSp>
          <p:nvGrpSpPr>
            <p:cNvPr id="18" name="Group 18"/>
            <p:cNvGrpSpPr/>
            <p:nvPr/>
          </p:nvGrpSpPr>
          <p:grpSpPr>
            <a:xfrm>
              <a:off x="566738" y="5538788"/>
              <a:ext cx="200026" cy="200026"/>
              <a:chOff x="566738" y="5538788"/>
              <a:chExt cx="200026" cy="200026"/>
            </a:xfrm>
          </p:grpSpPr>
          <p:sp>
            <p:nvSpPr>
              <p:cNvPr id="13" name="Freeform 13"/>
              <p:cNvSpPr/>
              <p:nvPr/>
            </p:nvSpPr>
            <p:spPr>
              <a:xfrm>
                <a:off x="566738" y="5538788"/>
                <a:ext cx="200026" cy="200026"/>
              </a:xfrm>
              <a:custGeom>
                <a:avLst/>
                <a:gdLst/>
                <a:ahLst/>
                <a:cxnLst/>
                <a:rect l="l" t="t" r="r" b="b"/>
                <a:pathLst>
                  <a:path w="200026" h="200026">
                    <a:moveTo>
                      <a:pt x="0" y="100013"/>
                    </a:moveTo>
                    <a:cubicBezTo>
                      <a:pt x="0" y="155248"/>
                      <a:pt x="44777" y="200026"/>
                      <a:pt x="100013" y="200026"/>
                    </a:cubicBezTo>
                    <a:cubicBezTo>
                      <a:pt x="155248" y="200026"/>
                      <a:pt x="200026" y="155248"/>
                      <a:pt x="200026" y="100013"/>
                    </a:cubicBezTo>
                    <a:cubicBezTo>
                      <a:pt x="200026" y="44777"/>
                      <a:pt x="155248" y="0"/>
                      <a:pt x="100013" y="0"/>
                    </a:cubicBezTo>
                    <a:cubicBezTo>
                      <a:pt x="44777" y="0"/>
                      <a:pt x="0" y="44777"/>
                      <a:pt x="0" y="100013"/>
                    </a:cubicBezTo>
                  </a:path>
                </a:pathLst>
              </a:custGeom>
              <a:noFill/>
              <a:ln w="22225">
                <a:solidFill>
                  <a:schemeClr val="accent3"/>
                </a:solidFill>
              </a:ln>
            </p:spPr>
          </p:sp>
          <p:sp>
            <p:nvSpPr>
              <p:cNvPr id="14" name="Freeform 14"/>
              <p:cNvSpPr/>
              <p:nvPr/>
            </p:nvSpPr>
            <p:spPr>
              <a:xfrm>
                <a:off x="573405" y="5605463"/>
                <a:ext cx="186691" cy="9525"/>
              </a:xfrm>
              <a:custGeom>
                <a:avLst/>
                <a:gdLst/>
                <a:ahLst/>
                <a:cxnLst/>
                <a:rect l="l" t="t" r="r" b="b"/>
                <a:pathLst>
                  <a:path w="186691" h="9525">
                    <a:moveTo>
                      <a:pt x="0" y="0"/>
                    </a:moveTo>
                    <a:lnTo>
                      <a:pt x="186691" y="0"/>
                    </a:lnTo>
                  </a:path>
                </a:pathLst>
              </a:custGeom>
              <a:noFill/>
              <a:ln w="22225">
                <a:solidFill>
                  <a:schemeClr val="accent3"/>
                </a:solidFill>
              </a:ln>
            </p:spPr>
          </p:sp>
          <p:sp>
            <p:nvSpPr>
              <p:cNvPr id="15" name="Freeform 15"/>
              <p:cNvSpPr/>
              <p:nvPr/>
            </p:nvSpPr>
            <p:spPr>
              <a:xfrm>
                <a:off x="573405" y="5672138"/>
                <a:ext cx="186691" cy="9525"/>
              </a:xfrm>
              <a:custGeom>
                <a:avLst/>
                <a:gdLst/>
                <a:ahLst/>
                <a:cxnLst/>
                <a:rect l="l" t="t" r="r" b="b"/>
                <a:pathLst>
                  <a:path w="186691" h="9525">
                    <a:moveTo>
                      <a:pt x="0" y="0"/>
                    </a:moveTo>
                    <a:lnTo>
                      <a:pt x="186691" y="0"/>
                    </a:lnTo>
                  </a:path>
                </a:pathLst>
              </a:custGeom>
              <a:noFill/>
              <a:ln w="22225">
                <a:solidFill>
                  <a:schemeClr val="accent3"/>
                </a:solidFill>
              </a:ln>
            </p:spPr>
          </p:sp>
          <p:sp>
            <p:nvSpPr>
              <p:cNvPr id="16" name="Freeform 16"/>
              <p:cNvSpPr/>
              <p:nvPr/>
            </p:nvSpPr>
            <p:spPr>
              <a:xfrm>
                <a:off x="623000" y="5538788"/>
                <a:ext cx="38194" cy="200026"/>
              </a:xfrm>
              <a:custGeom>
                <a:avLst/>
                <a:gdLst/>
                <a:ahLst/>
                <a:cxnLst/>
                <a:rect l="l" t="t" r="r" b="b"/>
                <a:pathLst>
                  <a:path w="38194" h="200026">
                    <a:moveTo>
                      <a:pt x="38194" y="0"/>
                    </a:moveTo>
                    <a:cubicBezTo>
                      <a:pt x="0" y="61205"/>
                      <a:pt x="0" y="138820"/>
                      <a:pt x="38194" y="200026"/>
                    </a:cubicBezTo>
                  </a:path>
                </a:pathLst>
              </a:custGeom>
              <a:noFill/>
              <a:ln w="22225">
                <a:solidFill>
                  <a:schemeClr val="accent3"/>
                </a:solidFill>
              </a:ln>
            </p:spPr>
          </p:sp>
          <p:sp>
            <p:nvSpPr>
              <p:cNvPr id="17" name="Freeform 17"/>
              <p:cNvSpPr/>
              <p:nvPr/>
            </p:nvSpPr>
            <p:spPr>
              <a:xfrm>
                <a:off x="672307" y="5538788"/>
                <a:ext cx="38194" cy="200026"/>
              </a:xfrm>
              <a:custGeom>
                <a:avLst/>
                <a:gdLst/>
                <a:ahLst/>
                <a:cxnLst/>
                <a:rect l="l" t="t" r="r" b="b"/>
                <a:pathLst>
                  <a:path w="38194" h="200026">
                    <a:moveTo>
                      <a:pt x="0" y="0"/>
                    </a:moveTo>
                    <a:cubicBezTo>
                      <a:pt x="38194" y="61205"/>
                      <a:pt x="38194" y="138820"/>
                      <a:pt x="0" y="200026"/>
                    </a:cubicBezTo>
                  </a:path>
                </a:pathLst>
              </a:custGeom>
              <a:noFill/>
              <a:ln w="22225">
                <a:solidFill>
                  <a:schemeClr val="accent3"/>
                </a:solidFill>
              </a:ln>
            </p:spPr>
          </p:sp>
        </p:grpSp>
        <p:sp>
          <p:nvSpPr>
            <p:cNvPr id="19" name="TextBox 19"/>
            <p:cNvSpPr txBox="1"/>
            <p:nvPr/>
          </p:nvSpPr>
          <p:spPr>
            <a:xfrm>
              <a:off x="925830" y="5562600"/>
              <a:ext cx="1987086"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mn-lt"/>
                  <a:ea typeface="+mn-ea"/>
                  <a:cs typeface="+mn-cs"/>
                </a:rPr>
                <a:t>www.gdweilun.com</a:t>
              </a:r>
            </a:p>
          </p:txBody>
        </p:sp>
      </p:grpSp>
      <p:grpSp>
        <p:nvGrpSpPr>
          <p:cNvPr id="24" name="Group 24"/>
          <p:cNvGrpSpPr/>
          <p:nvPr/>
        </p:nvGrpSpPr>
        <p:grpSpPr>
          <a:xfrm>
            <a:off x="4946142" y="597218"/>
            <a:ext cx="6719316" cy="593407"/>
            <a:chOff x="4946142" y="597218"/>
            <a:chExt cx="6719316" cy="593407"/>
          </a:xfrm>
        </p:grpSpPr>
        <p:sp>
          <p:nvSpPr>
            <p:cNvPr id="21" name="TextBox 21"/>
            <p:cNvSpPr txBox="1"/>
            <p:nvPr/>
          </p:nvSpPr>
          <p:spPr>
            <a:xfrm>
              <a:off x="4946142" y="597218"/>
              <a:ext cx="2070293"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CONTACT / 四地办公室</a:t>
              </a:r>
            </a:p>
          </p:txBody>
        </p:sp>
        <p:sp>
          <p:nvSpPr>
            <p:cNvPr id="22" name="TextBox 22"/>
            <p:cNvSpPr txBox="1"/>
            <p:nvPr/>
          </p:nvSpPr>
          <p:spPr>
            <a:xfrm>
              <a:off x="9652635" y="902018"/>
              <a:ext cx="2012823" cy="264033"/>
            </a:xfrm>
            <a:prstGeom prst="rect">
              <a:avLst/>
            </a:prstGeom>
            <a:noFill/>
            <a:ln>
              <a:noFill/>
            </a:ln>
          </p:spPr>
          <p:txBody>
            <a:bodyPr wrap="none" lIns="0" tIns="0" rIns="0" bIns="0" anchor="t" anchorCtr="0">
              <a:spAutoFit/>
            </a:bodyPr>
            <a:lstStyle/>
            <a:p>
              <a:pPr algn="r"/>
              <a:r>
                <a:rPr lang="zh-CN" sz="1350" dirty="0">
                  <a:solidFill>
                    <a:schemeClr val="accent6"/>
                  </a:solidFill>
                  <a:latin typeface="+mn-lt"/>
                  <a:ea typeface="+mn-ea"/>
                  <a:cs typeface="+mn-cs"/>
                </a:rPr>
                <a:t>广州｜深圳｜惠州｜仲恺</a:t>
              </a:r>
            </a:p>
          </p:txBody>
        </p:sp>
        <p:sp>
          <p:nvSpPr>
            <p:cNvPr id="23" name="Line 23"/>
            <p:cNvSpPr/>
            <p:nvPr/>
          </p:nvSpPr>
          <p:spPr>
            <a:xfrm>
              <a:off x="4953000" y="1181100"/>
              <a:ext cx="6705600" cy="9525"/>
            </a:xfrm>
            <a:custGeom>
              <a:avLst/>
              <a:gdLst/>
              <a:ahLst/>
              <a:cxnLst/>
              <a:rect l="l" t="t" r="r" b="b"/>
              <a:pathLst>
                <a:path w="6705600" h="9525">
                  <a:moveTo>
                    <a:pt x="0" y="0"/>
                  </a:moveTo>
                  <a:lnTo>
                    <a:pt x="6705600" y="0"/>
                  </a:lnTo>
                </a:path>
              </a:pathLst>
            </a:custGeom>
            <a:noFill/>
            <a:ln w="9525">
              <a:solidFill>
                <a:schemeClr val="accent5"/>
              </a:solidFill>
            </a:ln>
          </p:spPr>
        </p:sp>
      </p:grpSp>
      <p:grpSp>
        <p:nvGrpSpPr>
          <p:cNvPr id="32" name="Group 32"/>
          <p:cNvGrpSpPr/>
          <p:nvPr/>
        </p:nvGrpSpPr>
        <p:grpSpPr>
          <a:xfrm>
            <a:off x="4993880" y="1456935"/>
            <a:ext cx="6711815" cy="686571"/>
            <a:chOff x="4993880" y="1456935"/>
            <a:chExt cx="6711815" cy="686571"/>
          </a:xfrm>
        </p:grpSpPr>
        <p:grpSp>
          <p:nvGrpSpPr>
            <p:cNvPr id="27" name="Group 27"/>
            <p:cNvGrpSpPr/>
            <p:nvPr/>
          </p:nvGrpSpPr>
          <p:grpSpPr>
            <a:xfrm>
              <a:off x="4993880" y="1456935"/>
              <a:ext cx="223039" cy="247152"/>
              <a:chOff x="4993880" y="1456935"/>
              <a:chExt cx="223039" cy="247152"/>
            </a:xfrm>
          </p:grpSpPr>
          <p:sp>
            <p:nvSpPr>
              <p:cNvPr id="25" name="Freeform 25"/>
              <p:cNvSpPr/>
              <p:nvPr/>
            </p:nvSpPr>
            <p:spPr>
              <a:xfrm>
                <a:off x="5067300" y="153035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25400">
                <a:solidFill>
                  <a:schemeClr val="accent2"/>
                </a:solidFill>
              </a:ln>
            </p:spPr>
          </p:sp>
          <p:sp>
            <p:nvSpPr>
              <p:cNvPr id="26" name="Freeform 26"/>
              <p:cNvSpPr/>
              <p:nvPr/>
            </p:nvSpPr>
            <p:spPr>
              <a:xfrm>
                <a:off x="4993880" y="1456935"/>
                <a:ext cx="223039" cy="247152"/>
              </a:xfrm>
              <a:custGeom>
                <a:avLst/>
                <a:gdLst/>
                <a:ahLst/>
                <a:cxnLst/>
                <a:rect l="l" t="t" r="r" b="b"/>
                <a:pathLst>
                  <a:path w="223039" h="247152">
                    <a:moveTo>
                      <a:pt x="183363" y="183359"/>
                    </a:moveTo>
                    <a:lnTo>
                      <a:pt x="129477" y="237245"/>
                    </a:lnTo>
                    <a:cubicBezTo>
                      <a:pt x="119560" y="247152"/>
                      <a:pt x="103492" y="247152"/>
                      <a:pt x="93574" y="237245"/>
                    </a:cubicBezTo>
                    <a:lnTo>
                      <a:pt x="39676" y="183359"/>
                    </a:lnTo>
                    <a:cubicBezTo>
                      <a:pt x="0" y="143681"/>
                      <a:pt x="1" y="79353"/>
                      <a:pt x="39678" y="39676"/>
                    </a:cubicBezTo>
                    <a:cubicBezTo>
                      <a:pt x="79355" y="0"/>
                      <a:pt x="143684" y="0"/>
                      <a:pt x="183361" y="39676"/>
                    </a:cubicBezTo>
                    <a:cubicBezTo>
                      <a:pt x="223038" y="79353"/>
                      <a:pt x="223039" y="143681"/>
                      <a:pt x="183363" y="183359"/>
                    </a:cubicBezTo>
                  </a:path>
                </a:pathLst>
              </a:custGeom>
              <a:noFill/>
              <a:ln w="25400">
                <a:solidFill>
                  <a:schemeClr val="accent2"/>
                </a:solidFill>
              </a:ln>
            </p:spPr>
          </p:sp>
        </p:grpSp>
        <p:sp>
          <p:nvSpPr>
            <p:cNvPr id="28" name="TextBox 28"/>
            <p:cNvSpPr txBox="1"/>
            <p:nvPr/>
          </p:nvSpPr>
          <p:spPr>
            <a:xfrm>
              <a:off x="5439156" y="1501140"/>
              <a:ext cx="78158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广州所</a:t>
              </a:r>
            </a:p>
          </p:txBody>
        </p:sp>
        <p:sp>
          <p:nvSpPr>
            <p:cNvPr id="29" name="TextBox 29"/>
            <p:cNvSpPr txBox="1"/>
            <p:nvPr/>
          </p:nvSpPr>
          <p:spPr>
            <a:xfrm>
              <a:off x="5442204" y="1908810"/>
              <a:ext cx="3776167"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广州市天河区黄埔大道西路76号富力盈隆广场2314室</a:t>
              </a:r>
            </a:p>
          </p:txBody>
        </p:sp>
        <p:sp>
          <p:nvSpPr>
            <p:cNvPr id="30" name="Freeform 30"/>
            <p:cNvSpPr/>
            <p:nvPr/>
          </p:nvSpPr>
          <p:spPr>
            <a:xfrm>
              <a:off x="10072688" y="1473200"/>
              <a:ext cx="188913" cy="188913"/>
            </a:xfrm>
            <a:custGeom>
              <a:avLst/>
              <a:gdLst/>
              <a:ahLst/>
              <a:cxnLst/>
              <a:rect l="l" t="t" r="r" b="b"/>
              <a:pathLst>
                <a:path w="188913" h="188913">
                  <a:moveTo>
                    <a:pt x="22225" y="0"/>
                  </a:moveTo>
                  <a:lnTo>
                    <a:pt x="66675" y="0"/>
                  </a:lnTo>
                  <a:lnTo>
                    <a:pt x="88900" y="55563"/>
                  </a:lnTo>
                  <a:lnTo>
                    <a:pt x="61119" y="72231"/>
                  </a:lnTo>
                  <a:cubicBezTo>
                    <a:pt x="73020" y="96363"/>
                    <a:pt x="92550" y="115893"/>
                    <a:pt x="116682" y="127794"/>
                  </a:cubicBezTo>
                  <a:lnTo>
                    <a:pt x="133350" y="100013"/>
                  </a:lnTo>
                  <a:lnTo>
                    <a:pt x="188913" y="122238"/>
                  </a:lnTo>
                  <a:lnTo>
                    <a:pt x="188913" y="166688"/>
                  </a:lnTo>
                  <a:cubicBezTo>
                    <a:pt x="188913" y="178963"/>
                    <a:pt x="178963" y="188913"/>
                    <a:pt x="166688" y="188913"/>
                  </a:cubicBezTo>
                  <a:cubicBezTo>
                    <a:pt x="76984" y="183462"/>
                    <a:pt x="5451" y="111929"/>
                    <a:pt x="0" y="22225"/>
                  </a:cubicBezTo>
                  <a:cubicBezTo>
                    <a:pt x="0" y="9950"/>
                    <a:pt x="9950" y="0"/>
                    <a:pt x="22225" y="0"/>
                  </a:cubicBezTo>
                </a:path>
              </a:pathLst>
            </a:custGeom>
            <a:noFill/>
            <a:ln w="22225">
              <a:solidFill>
                <a:srgbClr val="607487"/>
              </a:solidFill>
            </a:ln>
          </p:spPr>
        </p:sp>
        <p:sp>
          <p:nvSpPr>
            <p:cNvPr id="31" name="TextBox 31"/>
            <p:cNvSpPr txBox="1"/>
            <p:nvPr/>
          </p:nvSpPr>
          <p:spPr>
            <a:xfrm>
              <a:off x="10432542" y="1511618"/>
              <a:ext cx="1273153"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020-38619720</a:t>
              </a:r>
            </a:p>
          </p:txBody>
        </p:sp>
      </p:grpSp>
      <p:grpSp>
        <p:nvGrpSpPr>
          <p:cNvPr id="40" name="Group 40"/>
          <p:cNvGrpSpPr/>
          <p:nvPr/>
        </p:nvGrpSpPr>
        <p:grpSpPr>
          <a:xfrm>
            <a:off x="4993880" y="2618985"/>
            <a:ext cx="6816769" cy="686571"/>
            <a:chOff x="4993880" y="2618985"/>
            <a:chExt cx="6816769" cy="686571"/>
          </a:xfrm>
        </p:grpSpPr>
        <p:grpSp>
          <p:nvGrpSpPr>
            <p:cNvPr id="35" name="Group 35"/>
            <p:cNvGrpSpPr/>
            <p:nvPr/>
          </p:nvGrpSpPr>
          <p:grpSpPr>
            <a:xfrm>
              <a:off x="4993880" y="2618985"/>
              <a:ext cx="223039" cy="247152"/>
              <a:chOff x="4993880" y="2618985"/>
              <a:chExt cx="223039" cy="247152"/>
            </a:xfrm>
          </p:grpSpPr>
          <p:sp>
            <p:nvSpPr>
              <p:cNvPr id="33" name="Freeform 33"/>
              <p:cNvSpPr/>
              <p:nvPr/>
            </p:nvSpPr>
            <p:spPr>
              <a:xfrm>
                <a:off x="5067300" y="269240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25400">
                <a:solidFill>
                  <a:schemeClr val="accent1"/>
                </a:solidFill>
              </a:ln>
            </p:spPr>
          </p:sp>
          <p:sp>
            <p:nvSpPr>
              <p:cNvPr id="34" name="Freeform 34"/>
              <p:cNvSpPr/>
              <p:nvPr/>
            </p:nvSpPr>
            <p:spPr>
              <a:xfrm>
                <a:off x="4993880" y="2618985"/>
                <a:ext cx="223039" cy="247152"/>
              </a:xfrm>
              <a:custGeom>
                <a:avLst/>
                <a:gdLst/>
                <a:ahLst/>
                <a:cxnLst/>
                <a:rect l="l" t="t" r="r" b="b"/>
                <a:pathLst>
                  <a:path w="223039" h="247152">
                    <a:moveTo>
                      <a:pt x="183363" y="183359"/>
                    </a:moveTo>
                    <a:lnTo>
                      <a:pt x="129477" y="237245"/>
                    </a:lnTo>
                    <a:cubicBezTo>
                      <a:pt x="119560" y="247152"/>
                      <a:pt x="103492" y="247152"/>
                      <a:pt x="93574" y="237245"/>
                    </a:cubicBezTo>
                    <a:lnTo>
                      <a:pt x="39676" y="183359"/>
                    </a:lnTo>
                    <a:cubicBezTo>
                      <a:pt x="0" y="143681"/>
                      <a:pt x="1" y="79353"/>
                      <a:pt x="39678" y="39676"/>
                    </a:cubicBezTo>
                    <a:cubicBezTo>
                      <a:pt x="79355" y="0"/>
                      <a:pt x="143684" y="0"/>
                      <a:pt x="183361" y="39676"/>
                    </a:cubicBezTo>
                    <a:cubicBezTo>
                      <a:pt x="223038" y="79353"/>
                      <a:pt x="223039" y="143681"/>
                      <a:pt x="183363" y="183359"/>
                    </a:cubicBezTo>
                  </a:path>
                </a:pathLst>
              </a:custGeom>
              <a:noFill/>
              <a:ln w="25400">
                <a:solidFill>
                  <a:schemeClr val="accent1"/>
                </a:solidFill>
              </a:ln>
            </p:spPr>
          </p:sp>
        </p:grpSp>
        <p:sp>
          <p:nvSpPr>
            <p:cNvPr id="36" name="TextBox 36"/>
            <p:cNvSpPr txBox="1"/>
            <p:nvPr/>
          </p:nvSpPr>
          <p:spPr>
            <a:xfrm>
              <a:off x="5439156" y="2663190"/>
              <a:ext cx="78158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深圳所</a:t>
              </a:r>
            </a:p>
          </p:txBody>
        </p:sp>
        <p:sp>
          <p:nvSpPr>
            <p:cNvPr id="37" name="TextBox 37"/>
            <p:cNvSpPr txBox="1"/>
            <p:nvPr/>
          </p:nvSpPr>
          <p:spPr>
            <a:xfrm>
              <a:off x="5442204" y="3070860"/>
              <a:ext cx="4270858"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深圳市福田区彩田路7006号深科技城一期C座13层02号房</a:t>
              </a:r>
            </a:p>
          </p:txBody>
        </p:sp>
        <p:sp>
          <p:nvSpPr>
            <p:cNvPr id="38" name="Freeform 38"/>
            <p:cNvSpPr/>
            <p:nvPr/>
          </p:nvSpPr>
          <p:spPr>
            <a:xfrm>
              <a:off x="10072688" y="2635250"/>
              <a:ext cx="188913" cy="188913"/>
            </a:xfrm>
            <a:custGeom>
              <a:avLst/>
              <a:gdLst/>
              <a:ahLst/>
              <a:cxnLst/>
              <a:rect l="l" t="t" r="r" b="b"/>
              <a:pathLst>
                <a:path w="188913" h="188913">
                  <a:moveTo>
                    <a:pt x="22225" y="0"/>
                  </a:moveTo>
                  <a:lnTo>
                    <a:pt x="66675" y="0"/>
                  </a:lnTo>
                  <a:lnTo>
                    <a:pt x="88900" y="55563"/>
                  </a:lnTo>
                  <a:lnTo>
                    <a:pt x="61119" y="72231"/>
                  </a:lnTo>
                  <a:cubicBezTo>
                    <a:pt x="73020" y="96363"/>
                    <a:pt x="92550" y="115893"/>
                    <a:pt x="116682" y="127794"/>
                  </a:cubicBezTo>
                  <a:lnTo>
                    <a:pt x="133350" y="100013"/>
                  </a:lnTo>
                  <a:lnTo>
                    <a:pt x="188913" y="122238"/>
                  </a:lnTo>
                  <a:lnTo>
                    <a:pt x="188913" y="166688"/>
                  </a:lnTo>
                  <a:cubicBezTo>
                    <a:pt x="188913" y="178963"/>
                    <a:pt x="178963" y="188913"/>
                    <a:pt x="166688" y="188913"/>
                  </a:cubicBezTo>
                  <a:cubicBezTo>
                    <a:pt x="76984" y="183462"/>
                    <a:pt x="5451" y="111929"/>
                    <a:pt x="0" y="22225"/>
                  </a:cubicBezTo>
                  <a:cubicBezTo>
                    <a:pt x="0" y="9950"/>
                    <a:pt x="9950" y="0"/>
                    <a:pt x="22225" y="0"/>
                  </a:cubicBezTo>
                </a:path>
              </a:pathLst>
            </a:custGeom>
            <a:noFill/>
            <a:ln w="22225">
              <a:solidFill>
                <a:srgbClr val="607487"/>
              </a:solidFill>
            </a:ln>
          </p:spPr>
        </p:sp>
        <p:sp>
          <p:nvSpPr>
            <p:cNvPr id="39" name="TextBox 39"/>
            <p:cNvSpPr txBox="1"/>
            <p:nvPr/>
          </p:nvSpPr>
          <p:spPr>
            <a:xfrm>
              <a:off x="10432542" y="2673668"/>
              <a:ext cx="1378107"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0755-89563999</a:t>
              </a:r>
            </a:p>
          </p:txBody>
        </p:sp>
      </p:grpSp>
      <p:grpSp>
        <p:nvGrpSpPr>
          <p:cNvPr id="48" name="Group 48"/>
          <p:cNvGrpSpPr/>
          <p:nvPr/>
        </p:nvGrpSpPr>
        <p:grpSpPr>
          <a:xfrm>
            <a:off x="4993880" y="3781035"/>
            <a:ext cx="6711815" cy="686571"/>
            <a:chOff x="4993880" y="3781035"/>
            <a:chExt cx="6711815" cy="686571"/>
          </a:xfrm>
        </p:grpSpPr>
        <p:grpSp>
          <p:nvGrpSpPr>
            <p:cNvPr id="43" name="Group 43"/>
            <p:cNvGrpSpPr/>
            <p:nvPr/>
          </p:nvGrpSpPr>
          <p:grpSpPr>
            <a:xfrm>
              <a:off x="4993880" y="3781035"/>
              <a:ext cx="223039" cy="247152"/>
              <a:chOff x="4993880" y="3781035"/>
              <a:chExt cx="223039" cy="247152"/>
            </a:xfrm>
          </p:grpSpPr>
          <p:sp>
            <p:nvSpPr>
              <p:cNvPr id="41" name="Freeform 41"/>
              <p:cNvSpPr/>
              <p:nvPr/>
            </p:nvSpPr>
            <p:spPr>
              <a:xfrm>
                <a:off x="5067300" y="385445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25400">
                <a:solidFill>
                  <a:schemeClr val="accent3"/>
                </a:solidFill>
              </a:ln>
            </p:spPr>
          </p:sp>
          <p:sp>
            <p:nvSpPr>
              <p:cNvPr id="42" name="Freeform 42"/>
              <p:cNvSpPr/>
              <p:nvPr/>
            </p:nvSpPr>
            <p:spPr>
              <a:xfrm>
                <a:off x="4993880" y="3781035"/>
                <a:ext cx="223039" cy="247152"/>
              </a:xfrm>
              <a:custGeom>
                <a:avLst/>
                <a:gdLst/>
                <a:ahLst/>
                <a:cxnLst/>
                <a:rect l="l" t="t" r="r" b="b"/>
                <a:pathLst>
                  <a:path w="223039" h="247152">
                    <a:moveTo>
                      <a:pt x="183363" y="183359"/>
                    </a:moveTo>
                    <a:lnTo>
                      <a:pt x="129477" y="237245"/>
                    </a:lnTo>
                    <a:cubicBezTo>
                      <a:pt x="119560" y="247152"/>
                      <a:pt x="103492" y="247152"/>
                      <a:pt x="93574" y="237245"/>
                    </a:cubicBezTo>
                    <a:lnTo>
                      <a:pt x="39676" y="183359"/>
                    </a:lnTo>
                    <a:cubicBezTo>
                      <a:pt x="0" y="143681"/>
                      <a:pt x="1" y="79353"/>
                      <a:pt x="39678" y="39676"/>
                    </a:cubicBezTo>
                    <a:cubicBezTo>
                      <a:pt x="79355" y="0"/>
                      <a:pt x="143684" y="0"/>
                      <a:pt x="183361" y="39676"/>
                    </a:cubicBezTo>
                    <a:cubicBezTo>
                      <a:pt x="223038" y="79353"/>
                      <a:pt x="223039" y="143681"/>
                      <a:pt x="183363" y="183359"/>
                    </a:cubicBezTo>
                  </a:path>
                </a:pathLst>
              </a:custGeom>
              <a:noFill/>
              <a:ln w="25400">
                <a:solidFill>
                  <a:schemeClr val="accent3"/>
                </a:solidFill>
              </a:ln>
            </p:spPr>
          </p:sp>
        </p:grpSp>
        <p:sp>
          <p:nvSpPr>
            <p:cNvPr id="44" name="TextBox 44"/>
            <p:cNvSpPr txBox="1"/>
            <p:nvPr/>
          </p:nvSpPr>
          <p:spPr>
            <a:xfrm>
              <a:off x="5439156" y="3825240"/>
              <a:ext cx="78158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惠州所</a:t>
              </a:r>
            </a:p>
          </p:txBody>
        </p:sp>
        <p:sp>
          <p:nvSpPr>
            <p:cNvPr id="45" name="TextBox 45"/>
            <p:cNvSpPr txBox="1"/>
            <p:nvPr/>
          </p:nvSpPr>
          <p:spPr>
            <a:xfrm>
              <a:off x="5442204" y="4232910"/>
              <a:ext cx="4176979"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惠州市江北文明一路3号中信城市时代B座14、15、20层</a:t>
              </a:r>
            </a:p>
          </p:txBody>
        </p:sp>
        <p:sp>
          <p:nvSpPr>
            <p:cNvPr id="46" name="Freeform 46"/>
            <p:cNvSpPr/>
            <p:nvPr/>
          </p:nvSpPr>
          <p:spPr>
            <a:xfrm>
              <a:off x="10072688" y="3797300"/>
              <a:ext cx="188913" cy="188913"/>
            </a:xfrm>
            <a:custGeom>
              <a:avLst/>
              <a:gdLst/>
              <a:ahLst/>
              <a:cxnLst/>
              <a:rect l="l" t="t" r="r" b="b"/>
              <a:pathLst>
                <a:path w="188913" h="188913">
                  <a:moveTo>
                    <a:pt x="22225" y="0"/>
                  </a:moveTo>
                  <a:lnTo>
                    <a:pt x="66675" y="0"/>
                  </a:lnTo>
                  <a:lnTo>
                    <a:pt x="88900" y="55563"/>
                  </a:lnTo>
                  <a:lnTo>
                    <a:pt x="61119" y="72231"/>
                  </a:lnTo>
                  <a:cubicBezTo>
                    <a:pt x="73020" y="96363"/>
                    <a:pt x="92550" y="115893"/>
                    <a:pt x="116682" y="127794"/>
                  </a:cubicBezTo>
                  <a:lnTo>
                    <a:pt x="133350" y="100013"/>
                  </a:lnTo>
                  <a:lnTo>
                    <a:pt x="188913" y="122238"/>
                  </a:lnTo>
                  <a:lnTo>
                    <a:pt x="188913" y="166688"/>
                  </a:lnTo>
                  <a:cubicBezTo>
                    <a:pt x="188913" y="178963"/>
                    <a:pt x="178963" y="188913"/>
                    <a:pt x="166688" y="188913"/>
                  </a:cubicBezTo>
                  <a:cubicBezTo>
                    <a:pt x="76984" y="183462"/>
                    <a:pt x="5451" y="111929"/>
                    <a:pt x="0" y="22225"/>
                  </a:cubicBezTo>
                  <a:cubicBezTo>
                    <a:pt x="0" y="9950"/>
                    <a:pt x="9950" y="0"/>
                    <a:pt x="22225" y="0"/>
                  </a:cubicBezTo>
                </a:path>
              </a:pathLst>
            </a:custGeom>
            <a:noFill/>
            <a:ln w="22225">
              <a:solidFill>
                <a:srgbClr val="607487"/>
              </a:solidFill>
            </a:ln>
          </p:spPr>
        </p:sp>
        <p:sp>
          <p:nvSpPr>
            <p:cNvPr id="47" name="TextBox 47"/>
            <p:cNvSpPr txBox="1"/>
            <p:nvPr/>
          </p:nvSpPr>
          <p:spPr>
            <a:xfrm>
              <a:off x="10432542" y="3835718"/>
              <a:ext cx="1273153"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0752-2167800</a:t>
              </a:r>
            </a:p>
          </p:txBody>
        </p:sp>
      </p:grpSp>
      <p:grpSp>
        <p:nvGrpSpPr>
          <p:cNvPr id="56" name="Group 56"/>
          <p:cNvGrpSpPr/>
          <p:nvPr/>
        </p:nvGrpSpPr>
        <p:grpSpPr>
          <a:xfrm>
            <a:off x="4993880" y="4943085"/>
            <a:ext cx="6711815" cy="686571"/>
            <a:chOff x="4993880" y="4943085"/>
            <a:chExt cx="6711815" cy="686571"/>
          </a:xfrm>
        </p:grpSpPr>
        <p:grpSp>
          <p:nvGrpSpPr>
            <p:cNvPr id="51" name="Group 51"/>
            <p:cNvGrpSpPr/>
            <p:nvPr/>
          </p:nvGrpSpPr>
          <p:grpSpPr>
            <a:xfrm>
              <a:off x="4993880" y="4943085"/>
              <a:ext cx="223039" cy="247152"/>
              <a:chOff x="4993880" y="4943085"/>
              <a:chExt cx="223039" cy="247152"/>
            </a:xfrm>
          </p:grpSpPr>
          <p:sp>
            <p:nvSpPr>
              <p:cNvPr id="49" name="Freeform 49"/>
              <p:cNvSpPr/>
              <p:nvPr/>
            </p:nvSpPr>
            <p:spPr>
              <a:xfrm>
                <a:off x="5067300" y="501650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25400">
                <a:solidFill>
                  <a:srgbClr val="607487"/>
                </a:solidFill>
              </a:ln>
            </p:spPr>
          </p:sp>
          <p:sp>
            <p:nvSpPr>
              <p:cNvPr id="50" name="Freeform 50"/>
              <p:cNvSpPr/>
              <p:nvPr/>
            </p:nvSpPr>
            <p:spPr>
              <a:xfrm>
                <a:off x="4993880" y="4943085"/>
                <a:ext cx="223039" cy="247152"/>
              </a:xfrm>
              <a:custGeom>
                <a:avLst/>
                <a:gdLst/>
                <a:ahLst/>
                <a:cxnLst/>
                <a:rect l="l" t="t" r="r" b="b"/>
                <a:pathLst>
                  <a:path w="223039" h="247152">
                    <a:moveTo>
                      <a:pt x="183363" y="183359"/>
                    </a:moveTo>
                    <a:lnTo>
                      <a:pt x="129477" y="237245"/>
                    </a:lnTo>
                    <a:cubicBezTo>
                      <a:pt x="119560" y="247152"/>
                      <a:pt x="103492" y="247152"/>
                      <a:pt x="93574" y="237245"/>
                    </a:cubicBezTo>
                    <a:lnTo>
                      <a:pt x="39676" y="183359"/>
                    </a:lnTo>
                    <a:cubicBezTo>
                      <a:pt x="0" y="143681"/>
                      <a:pt x="1" y="79353"/>
                      <a:pt x="39678" y="39676"/>
                    </a:cubicBezTo>
                    <a:cubicBezTo>
                      <a:pt x="79355" y="0"/>
                      <a:pt x="143684" y="0"/>
                      <a:pt x="183361" y="39676"/>
                    </a:cubicBezTo>
                    <a:cubicBezTo>
                      <a:pt x="223038" y="79353"/>
                      <a:pt x="223039" y="143681"/>
                      <a:pt x="183363" y="183359"/>
                    </a:cubicBezTo>
                  </a:path>
                </a:pathLst>
              </a:custGeom>
              <a:noFill/>
              <a:ln w="25400">
                <a:solidFill>
                  <a:srgbClr val="607487"/>
                </a:solidFill>
              </a:ln>
            </p:spPr>
          </p:sp>
        </p:grpSp>
        <p:sp>
          <p:nvSpPr>
            <p:cNvPr id="52" name="TextBox 52"/>
            <p:cNvSpPr txBox="1"/>
            <p:nvPr/>
          </p:nvSpPr>
          <p:spPr>
            <a:xfrm>
              <a:off x="5439156" y="4987290"/>
              <a:ext cx="78158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仲恺所</a:t>
              </a:r>
            </a:p>
          </p:txBody>
        </p:sp>
        <p:sp>
          <p:nvSpPr>
            <p:cNvPr id="53" name="TextBox 53"/>
            <p:cNvSpPr txBox="1"/>
            <p:nvPr/>
          </p:nvSpPr>
          <p:spPr>
            <a:xfrm>
              <a:off x="5442204" y="5394960"/>
              <a:ext cx="3671164"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n-lt"/>
                  <a:ea typeface="+mn-ea"/>
                  <a:cs typeface="+mn-cs"/>
                </a:rPr>
                <a:t>惠州市仲恺高新区和畅五路西8号投资控股大厦18楼</a:t>
              </a:r>
            </a:p>
          </p:txBody>
        </p:sp>
        <p:sp>
          <p:nvSpPr>
            <p:cNvPr id="54" name="Freeform 54"/>
            <p:cNvSpPr/>
            <p:nvPr/>
          </p:nvSpPr>
          <p:spPr>
            <a:xfrm>
              <a:off x="10072688" y="4959350"/>
              <a:ext cx="188913" cy="188913"/>
            </a:xfrm>
            <a:custGeom>
              <a:avLst/>
              <a:gdLst/>
              <a:ahLst/>
              <a:cxnLst/>
              <a:rect l="l" t="t" r="r" b="b"/>
              <a:pathLst>
                <a:path w="188913" h="188913">
                  <a:moveTo>
                    <a:pt x="22225" y="0"/>
                  </a:moveTo>
                  <a:lnTo>
                    <a:pt x="66675" y="0"/>
                  </a:lnTo>
                  <a:lnTo>
                    <a:pt x="88900" y="55563"/>
                  </a:lnTo>
                  <a:lnTo>
                    <a:pt x="61119" y="72231"/>
                  </a:lnTo>
                  <a:cubicBezTo>
                    <a:pt x="73020" y="96363"/>
                    <a:pt x="92550" y="115893"/>
                    <a:pt x="116682" y="127794"/>
                  </a:cubicBezTo>
                  <a:lnTo>
                    <a:pt x="133350" y="100013"/>
                  </a:lnTo>
                  <a:lnTo>
                    <a:pt x="188913" y="122238"/>
                  </a:lnTo>
                  <a:lnTo>
                    <a:pt x="188913" y="166688"/>
                  </a:lnTo>
                  <a:cubicBezTo>
                    <a:pt x="188913" y="178963"/>
                    <a:pt x="178963" y="188913"/>
                    <a:pt x="166688" y="188913"/>
                  </a:cubicBezTo>
                  <a:cubicBezTo>
                    <a:pt x="76984" y="183462"/>
                    <a:pt x="5451" y="111929"/>
                    <a:pt x="0" y="22225"/>
                  </a:cubicBezTo>
                  <a:cubicBezTo>
                    <a:pt x="0" y="9950"/>
                    <a:pt x="9950" y="0"/>
                    <a:pt x="22225" y="0"/>
                  </a:cubicBezTo>
                </a:path>
              </a:pathLst>
            </a:custGeom>
            <a:noFill/>
            <a:ln w="22225">
              <a:solidFill>
                <a:srgbClr val="607487"/>
              </a:solidFill>
            </a:ln>
          </p:spPr>
        </p:sp>
        <p:sp>
          <p:nvSpPr>
            <p:cNvPr id="55" name="TextBox 55"/>
            <p:cNvSpPr txBox="1"/>
            <p:nvPr/>
          </p:nvSpPr>
          <p:spPr>
            <a:xfrm>
              <a:off x="10432542" y="4997768"/>
              <a:ext cx="1273153"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0752-3200678</a:t>
              </a:r>
            </a:p>
          </p:txBody>
        </p:sp>
      </p:grpSp>
      <p:grpSp>
        <p:nvGrpSpPr>
          <p:cNvPr id="59" name="Group 59"/>
          <p:cNvGrpSpPr/>
          <p:nvPr/>
        </p:nvGrpSpPr>
        <p:grpSpPr>
          <a:xfrm>
            <a:off x="4946142" y="5962650"/>
            <a:ext cx="6712458" cy="404051"/>
            <a:chOff x="4946142" y="5962650"/>
            <a:chExt cx="6712458" cy="404051"/>
          </a:xfrm>
        </p:grpSpPr>
        <p:sp>
          <p:nvSpPr>
            <p:cNvPr id="57" name="Line 57"/>
            <p:cNvSpPr/>
            <p:nvPr/>
          </p:nvSpPr>
          <p:spPr>
            <a:xfrm>
              <a:off x="4953000" y="5962650"/>
              <a:ext cx="6705600" cy="9525"/>
            </a:xfrm>
            <a:custGeom>
              <a:avLst/>
              <a:gdLst/>
              <a:ahLst/>
              <a:cxnLst/>
              <a:rect l="l" t="t" r="r" b="b"/>
              <a:pathLst>
                <a:path w="6705600" h="9525">
                  <a:moveTo>
                    <a:pt x="0" y="0"/>
                  </a:moveTo>
                  <a:lnTo>
                    <a:pt x="6705600" y="0"/>
                  </a:lnTo>
                </a:path>
              </a:pathLst>
            </a:custGeom>
            <a:noFill/>
            <a:ln w="28575">
              <a:solidFill>
                <a:schemeClr val="accent2"/>
              </a:solidFill>
            </a:ln>
          </p:spPr>
        </p:sp>
        <p:sp>
          <p:nvSpPr>
            <p:cNvPr id="58" name="TextBox 58"/>
            <p:cNvSpPr txBox="1"/>
            <p:nvPr/>
          </p:nvSpPr>
          <p:spPr>
            <a:xfrm>
              <a:off x="4946142" y="6102668"/>
              <a:ext cx="325772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n-lt"/>
                  <a:ea typeface="+mn-ea"/>
                  <a:cs typeface="+mn-cs"/>
                </a:rPr>
                <a:t>期待与您讨论创新成果保护的下一步。</a:t>
              </a:r>
            </a:p>
          </p:txBody>
        </p:sp>
      </p:grpSp>
      <p:grpSp>
        <p:nvGrpSpPr>
          <p:cNvPr id="62" name="Group 62"/>
          <p:cNvGrpSpPr/>
          <p:nvPr/>
        </p:nvGrpSpPr>
        <p:grpSpPr>
          <a:xfrm>
            <a:off x="528066" y="6439852"/>
            <a:ext cx="11135868" cy="205359"/>
            <a:chOff x="528066" y="6439852"/>
            <a:chExt cx="11135868" cy="205359"/>
          </a:xfrm>
        </p:grpSpPr>
        <p:sp>
          <p:nvSpPr>
            <p:cNvPr id="60" name="TextBox 60"/>
            <p:cNvSpPr txBox="1"/>
            <p:nvPr/>
          </p:nvSpPr>
          <p:spPr>
            <a:xfrm>
              <a:off x="528066" y="6439852"/>
              <a:ext cx="1282827" cy="205359"/>
            </a:xfrm>
            <a:prstGeom prst="rect">
              <a:avLst/>
            </a:prstGeom>
            <a:noFill/>
            <a:ln>
              <a:noFill/>
            </a:ln>
          </p:spPr>
          <p:txBody>
            <a:bodyPr wrap="none" lIns="0" tIns="0" rIns="0" bIns="0" anchor="t" anchorCtr="0">
              <a:spAutoFit/>
            </a:bodyPr>
            <a:lstStyle/>
            <a:p>
              <a:pPr algn="l"/>
              <a:r>
                <a:rPr lang="zh-CN" sz="1050" dirty="0">
                  <a:solidFill>
                    <a:srgbClr val="D5DDE3"/>
                  </a:solidFill>
                  <a:latin typeface="+mn-lt"/>
                  <a:ea typeface="+mn-ea"/>
                  <a:cs typeface="+mn-cs"/>
                </a:rPr>
                <a:t>知识产权法律事务部</a:t>
              </a:r>
            </a:p>
          </p:txBody>
        </p:sp>
        <p:sp>
          <p:nvSpPr>
            <p:cNvPr id="61" name="TextBox 61"/>
            <p:cNvSpPr txBox="1"/>
            <p:nvPr/>
          </p:nvSpPr>
          <p:spPr>
            <a:xfrm>
              <a:off x="11156064" y="6439852"/>
              <a:ext cx="507870" cy="205359"/>
            </a:xfrm>
            <a:prstGeom prst="rect">
              <a:avLst/>
            </a:prstGeom>
            <a:noFill/>
            <a:ln>
              <a:noFill/>
            </a:ln>
          </p:spPr>
          <p:txBody>
            <a:bodyPr wrap="none" lIns="0" tIns="0" rIns="0" bIns="0" anchor="t" anchorCtr="0">
              <a:spAutoFit/>
            </a:bodyPr>
            <a:lstStyle/>
            <a:p>
              <a:pPr algn="r"/>
              <a:r>
                <a:rPr lang="zh-CN" sz="1050" b="1" dirty="0">
                  <a:solidFill>
                    <a:schemeClr val="accent1"/>
                  </a:solidFill>
                  <a:latin typeface="+mn-lt"/>
                  <a:ea typeface="+mn-ea"/>
                  <a:cs typeface="+mn-cs"/>
                </a:rPr>
                <a:t>21 / 21</a:t>
              </a:r>
            </a:p>
          </p:txBody>
        </p:sp>
      </p:grpSp>
    </p:spTree>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theme/theme1.xml><?xml version="1.0" encoding="utf-8"?>
<a:theme xmlns:a="http://schemas.openxmlformats.org/drawingml/2006/main" name="weilun-ip-department">
  <a:themeElements>
    <a:clrScheme name="weilun-ip-department">
      <a:dk1>
        <a:srgbClr val="17212B"/>
      </a:dk1>
      <a:lt1>
        <a:srgbClr val="F7F6F2"/>
      </a:lt1>
      <a:dk2>
        <a:srgbClr val="1F497D"/>
      </a:dk2>
      <a:lt2>
        <a:srgbClr val="E9EEF2"/>
      </a:lt2>
      <a:accent1>
        <a:srgbClr val="123554"/>
      </a:accent1>
      <a:accent2>
        <a:srgbClr val="A62B2B"/>
      </a:accent2>
      <a:accent3>
        <a:srgbClr val="C4963C"/>
      </a:accent3>
      <a:accent4>
        <a:srgbClr val="123554"/>
      </a:accent4>
      <a:accent5>
        <a:srgbClr val="D5DDE3"/>
      </a:accent5>
      <a:accent6>
        <a:srgbClr val="607487"/>
      </a:accent6>
      <a:hlink>
        <a:srgbClr val="A62B2B"/>
      </a:hlink>
      <a:folHlink>
        <a:srgbClr val="C4963C"/>
      </a:folHlink>
    </a:clrScheme>
    <a:fontScheme name="weilun-ip-department">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eilun-ip-depart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eilun-ip-department">
  <a:themeElements>
    <a:clrScheme name="weilun-ip-department">
      <a:dk1>
        <a:srgbClr val="17212B"/>
      </a:dk1>
      <a:lt1>
        <a:srgbClr val="F7F6F2"/>
      </a:lt1>
      <a:dk2>
        <a:srgbClr val="1F497D"/>
      </a:dk2>
      <a:lt2>
        <a:srgbClr val="E9EEF2"/>
      </a:lt2>
      <a:accent1>
        <a:srgbClr val="123554"/>
      </a:accent1>
      <a:accent2>
        <a:srgbClr val="A62B2B"/>
      </a:accent2>
      <a:accent3>
        <a:srgbClr val="C4963C"/>
      </a:accent3>
      <a:accent4>
        <a:srgbClr val="123554"/>
      </a:accent4>
      <a:accent5>
        <a:srgbClr val="D5DDE3"/>
      </a:accent5>
      <a:accent6>
        <a:srgbClr val="607487"/>
      </a:accent6>
      <a:hlink>
        <a:srgbClr val="A62B2B"/>
      </a:hlink>
      <a:folHlink>
        <a:srgbClr val="C4963C"/>
      </a:folHlink>
    </a:clrScheme>
    <a:fontScheme name="weilun-ip-department">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eilun-ip-departm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9429</Words>
  <Application>Microsoft Office PowerPoint</Application>
  <PresentationFormat>宽屏</PresentationFormat>
  <Paragraphs>377</Paragraphs>
  <Slides>21</Slides>
  <Notes>21</Notes>
  <HiddenSlides>0</HiddenSlides>
  <MMClips>0</MMClips>
  <ScaleCrop>false</ScaleCrop>
  <HeadingPairs>
    <vt:vector size="6" baseType="variant">
      <vt:variant>
        <vt:lpstr>已用的字体</vt:lpstr>
      </vt:variant>
      <vt:variant>
        <vt:i4>1</vt:i4>
      </vt:variant>
      <vt:variant>
        <vt:lpstr>主题</vt:lpstr>
      </vt:variant>
      <vt:variant>
        <vt:i4>1</vt:i4>
      </vt:variant>
      <vt:variant>
        <vt:lpstr>幻灯片标题</vt:lpstr>
      </vt:variant>
      <vt:variant>
        <vt:i4>21</vt:i4>
      </vt:variant>
    </vt:vector>
  </HeadingPairs>
  <TitlesOfParts>
    <vt:vector size="23" baseType="lpstr">
      <vt:lpstr>Arial</vt:lpstr>
      <vt:lpstr>weilun-ip-department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bruce li</cp:lastModifiedBy>
  <cp:revision>2</cp:revision>
  <dcterms:created xsi:type="dcterms:W3CDTF">2026-08-20T11:16:18Z</dcterms:created>
  <dcterms:modified xsi:type="dcterms:W3CDTF">2026-08-20T11:22:49Z</dcterms:modified>
  <cp:category/>
  <cp:contentStatus/>
  <dc:language>zh-CN</dc:language>
</cp:coreProperties>
</file>